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3383514"/>
            <a:ext cx="16256000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600" b="1" i="0">
                <a:solidFill>
                  <a:srgbClr val="263383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6338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600" b="1" i="0">
                <a:solidFill>
                  <a:srgbClr val="263383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600" b="1" i="0">
                <a:solidFill>
                  <a:srgbClr val="263383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D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22535" y="4838614"/>
            <a:ext cx="10642928" cy="2098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600" b="1" i="0">
                <a:solidFill>
                  <a:srgbClr val="263383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6569" y="1893583"/>
            <a:ext cx="8403590" cy="3121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26338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Relationship Id="rId3" Type="http://schemas.openxmlformats.org/officeDocument/2006/relationships/image" Target="../media/image100.jpg"/><Relationship Id="rId4" Type="http://schemas.openxmlformats.org/officeDocument/2006/relationships/hyperlink" Target="https://drive.google.com/file/d/1CTa_WZDCbxzLnilfZ3Zx8uPK_Ux0Ppv0/view?usp=sharing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Relationship Id="rId3" Type="http://schemas.openxmlformats.org/officeDocument/2006/relationships/image" Target="../media/image10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Relationship Id="rId3" Type="http://schemas.openxmlformats.org/officeDocument/2006/relationships/image" Target="../media/image106.jpg"/><Relationship Id="rId4" Type="http://schemas.openxmlformats.org/officeDocument/2006/relationships/image" Target="../media/image107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hyperlink" Target="https://www.sciencedirect.com/topics/computer-science/network-based-intrusion-detection-system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jpg"/><Relationship Id="rId3" Type="http://schemas.openxmlformats.org/officeDocument/2006/relationships/image" Target="../media/image112.png"/><Relationship Id="rId4" Type="http://schemas.openxmlformats.org/officeDocument/2006/relationships/image" Target="../media/image113.jpg"/><Relationship Id="rId5" Type="http://schemas.openxmlformats.org/officeDocument/2006/relationships/image" Target="../media/image11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9319" y="6746107"/>
            <a:ext cx="5988679" cy="3540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53008" y="0"/>
            <a:ext cx="1934982" cy="4515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2732611" cy="4320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4201" y="1439998"/>
            <a:ext cx="16919575" cy="894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00" spc="145">
                <a:latin typeface="Arial"/>
                <a:cs typeface="Arial"/>
              </a:rPr>
              <a:t>“Network</a:t>
            </a:r>
            <a:r>
              <a:rPr dirty="0" sz="5700" spc="-250">
                <a:latin typeface="Arial"/>
                <a:cs typeface="Arial"/>
              </a:rPr>
              <a:t> </a:t>
            </a:r>
            <a:r>
              <a:rPr dirty="0" sz="5700" spc="5">
                <a:latin typeface="Arial"/>
                <a:cs typeface="Arial"/>
              </a:rPr>
              <a:t>Vigilance:</a:t>
            </a:r>
            <a:r>
              <a:rPr dirty="0" sz="5700" spc="-245">
                <a:latin typeface="Arial"/>
                <a:cs typeface="Arial"/>
              </a:rPr>
              <a:t> </a:t>
            </a:r>
            <a:r>
              <a:rPr dirty="0" sz="5700" spc="80">
                <a:latin typeface="Arial"/>
                <a:cs typeface="Arial"/>
              </a:rPr>
              <a:t>Creating</a:t>
            </a:r>
            <a:r>
              <a:rPr dirty="0" sz="5700" spc="-250">
                <a:latin typeface="Arial"/>
                <a:cs typeface="Arial"/>
              </a:rPr>
              <a:t> </a:t>
            </a:r>
            <a:r>
              <a:rPr dirty="0" sz="5700" spc="85">
                <a:latin typeface="Arial"/>
                <a:cs typeface="Arial"/>
              </a:rPr>
              <a:t>an</a:t>
            </a:r>
            <a:r>
              <a:rPr dirty="0" sz="5700" spc="-245">
                <a:latin typeface="Arial"/>
                <a:cs typeface="Arial"/>
              </a:rPr>
              <a:t> </a:t>
            </a:r>
            <a:r>
              <a:rPr dirty="0" sz="5700" spc="145">
                <a:latin typeface="Arial"/>
                <a:cs typeface="Arial"/>
              </a:rPr>
              <a:t>Effective</a:t>
            </a:r>
            <a:r>
              <a:rPr dirty="0" sz="5700" spc="-250">
                <a:latin typeface="Arial"/>
                <a:cs typeface="Arial"/>
              </a:rPr>
              <a:t> </a:t>
            </a:r>
            <a:r>
              <a:rPr dirty="0" sz="5700" spc="100">
                <a:latin typeface="Arial"/>
                <a:cs typeface="Arial"/>
              </a:rPr>
              <a:t>NIDS”</a:t>
            </a:r>
            <a:endParaRPr sz="5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3687" y="5173429"/>
            <a:ext cx="15140305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Web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Server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NIDS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are </a:t>
            </a:r>
            <a:r>
              <a:rPr dirty="0" sz="3400" spc="-254">
                <a:solidFill>
                  <a:srgbClr val="263383"/>
                </a:solidFill>
                <a:latin typeface="Arial Black"/>
                <a:cs typeface="Arial Black"/>
              </a:rPr>
              <a:t>increasingly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vulnerable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400" spc="-375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variety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cyber 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threats,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including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evolving </a:t>
            </a:r>
            <a:r>
              <a:rPr dirty="0" sz="3400" spc="-335">
                <a:solidFill>
                  <a:srgbClr val="263383"/>
                </a:solidFill>
                <a:latin typeface="Arial Black"/>
                <a:cs typeface="Arial Black"/>
              </a:rPr>
              <a:t>attacks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techniques </a:t>
            </a:r>
            <a:r>
              <a:rPr dirty="0" sz="3400" spc="-315">
                <a:solidFill>
                  <a:srgbClr val="263383"/>
                </a:solidFill>
                <a:latin typeface="Arial Black"/>
                <a:cs typeface="Arial Black"/>
              </a:rPr>
              <a:t>like 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SQL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injection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3400" spc="-59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zero 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day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263383"/>
                </a:solidFill>
                <a:latin typeface="Arial Black"/>
                <a:cs typeface="Arial Black"/>
              </a:rPr>
              <a:t>vulnerability.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948" y="829410"/>
            <a:ext cx="3937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70" b="1">
                <a:solidFill>
                  <a:srgbClr val="263383"/>
                </a:solidFill>
                <a:latin typeface="Arial"/>
                <a:cs typeface="Arial"/>
              </a:rPr>
              <a:t>5.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5765" y="751305"/>
            <a:ext cx="16419194" cy="1187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35050">
              <a:lnSpc>
                <a:spcPct val="115500"/>
              </a:lnSpc>
              <a:spcBef>
                <a:spcPts val="100"/>
              </a:spcBef>
            </a:pPr>
            <a:r>
              <a:rPr dirty="0" sz="3300" spc="85" b="1">
                <a:solidFill>
                  <a:srgbClr val="263383"/>
                </a:solidFill>
                <a:latin typeface="Arial"/>
                <a:cs typeface="Arial"/>
              </a:rPr>
              <a:t>Limited</a:t>
            </a:r>
            <a:r>
              <a:rPr dirty="0" sz="3300" spc="-13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300" spc="5" b="1">
                <a:solidFill>
                  <a:srgbClr val="263383"/>
                </a:solidFill>
                <a:latin typeface="Arial"/>
                <a:cs typeface="Arial"/>
              </a:rPr>
              <a:t>Ruleset:</a:t>
            </a:r>
            <a:r>
              <a:rPr dirty="0" sz="3300" spc="-13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300" spc="-310">
                <a:latin typeface="Arial Black"/>
                <a:cs typeface="Arial Black"/>
              </a:rPr>
              <a:t>The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65">
                <a:latin typeface="Arial Black"/>
                <a:cs typeface="Arial Black"/>
              </a:rPr>
              <a:t>system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0">
                <a:latin typeface="Arial Black"/>
                <a:cs typeface="Arial Black"/>
              </a:rPr>
              <a:t>mentions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365">
                <a:latin typeface="Arial Black"/>
                <a:cs typeface="Arial Black"/>
              </a:rPr>
              <a:t>a</a:t>
            </a:r>
            <a:r>
              <a:rPr dirty="0" sz="3300" spc="-285">
                <a:latin typeface="Arial Black"/>
                <a:cs typeface="Arial Black"/>
              </a:rPr>
              <a:t> </a:t>
            </a:r>
            <a:r>
              <a:rPr dirty="0" sz="3300" spc="-195">
                <a:latin typeface="Arial Black"/>
                <a:cs typeface="Arial Black"/>
              </a:rPr>
              <a:t>limited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65">
                <a:latin typeface="Arial Black"/>
                <a:cs typeface="Arial Black"/>
              </a:rPr>
              <a:t>set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90">
                <a:latin typeface="Arial Black"/>
                <a:cs typeface="Arial Black"/>
              </a:rPr>
              <a:t>of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0">
                <a:latin typeface="Arial Black"/>
                <a:cs typeface="Arial Black"/>
              </a:rPr>
              <a:t>rules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95">
                <a:latin typeface="Arial Black"/>
                <a:cs typeface="Arial Black"/>
              </a:rPr>
              <a:t>for</a:t>
            </a:r>
            <a:r>
              <a:rPr dirty="0" sz="3300" spc="-285">
                <a:latin typeface="Arial Black"/>
                <a:cs typeface="Arial Black"/>
              </a:rPr>
              <a:t> </a:t>
            </a:r>
            <a:r>
              <a:rPr dirty="0" sz="3300" spc="-240">
                <a:latin typeface="Arial Black"/>
                <a:cs typeface="Arial Black"/>
              </a:rPr>
              <a:t>NIDS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40">
                <a:latin typeface="Arial Black"/>
                <a:cs typeface="Arial Black"/>
              </a:rPr>
              <a:t>testing.  </a:t>
            </a:r>
            <a:r>
              <a:rPr dirty="0" sz="3300" spc="-210">
                <a:latin typeface="Arial Black"/>
                <a:cs typeface="Arial Black"/>
              </a:rPr>
              <a:t>Effective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240">
                <a:latin typeface="Arial Black"/>
                <a:cs typeface="Arial Black"/>
              </a:rPr>
              <a:t>NIDS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85">
                <a:latin typeface="Arial Black"/>
                <a:cs typeface="Arial Black"/>
              </a:rPr>
              <a:t>should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00">
                <a:latin typeface="Arial Black"/>
                <a:cs typeface="Arial Black"/>
              </a:rPr>
              <a:t>ideally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40">
                <a:latin typeface="Arial Black"/>
                <a:cs typeface="Arial Black"/>
              </a:rPr>
              <a:t>have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365">
                <a:latin typeface="Arial Black"/>
                <a:cs typeface="Arial Black"/>
              </a:rPr>
              <a:t>a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5">
                <a:latin typeface="Arial Black"/>
                <a:cs typeface="Arial Black"/>
              </a:rPr>
              <a:t>comprehensive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65">
                <a:latin typeface="Arial Black"/>
                <a:cs typeface="Arial Black"/>
              </a:rPr>
              <a:t>set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90">
                <a:latin typeface="Arial Black"/>
                <a:cs typeface="Arial Black"/>
              </a:rPr>
              <a:t>of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220">
                <a:latin typeface="Arial Black"/>
                <a:cs typeface="Arial Black"/>
              </a:rPr>
              <a:t>rules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40">
                <a:latin typeface="Arial Black"/>
                <a:cs typeface="Arial Black"/>
              </a:rPr>
              <a:t>to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15">
                <a:latin typeface="Arial Black"/>
                <a:cs typeface="Arial Black"/>
              </a:rPr>
              <a:t>detect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0">
                <a:latin typeface="Arial Black"/>
                <a:cs typeface="Arial Black"/>
              </a:rPr>
              <a:t>various</a:t>
            </a:r>
            <a:endParaRPr sz="33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92" y="1913355"/>
            <a:ext cx="17566640" cy="699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0545" marR="5080" indent="-1808480">
              <a:lnSpc>
                <a:spcPct val="115500"/>
              </a:lnSpc>
              <a:spcBef>
                <a:spcPts val="100"/>
              </a:spcBef>
            </a:pPr>
            <a:r>
              <a:rPr dirty="0" sz="3300" spc="-204">
                <a:latin typeface="Arial Black"/>
                <a:cs typeface="Arial Black"/>
              </a:rPr>
              <a:t>types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90">
                <a:latin typeface="Arial Black"/>
                <a:cs typeface="Arial Black"/>
              </a:rPr>
              <a:t>of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0">
                <a:latin typeface="Arial Black"/>
                <a:cs typeface="Arial Black"/>
              </a:rPr>
              <a:t>threats.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65">
                <a:latin typeface="Arial Black"/>
                <a:cs typeface="Arial Black"/>
              </a:rPr>
              <a:t>Enhancing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95">
                <a:latin typeface="Arial Black"/>
                <a:cs typeface="Arial Black"/>
              </a:rPr>
              <a:t>the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15">
                <a:latin typeface="Arial Black"/>
                <a:cs typeface="Arial Black"/>
              </a:rPr>
              <a:t>ruleset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95">
                <a:latin typeface="Arial Black"/>
                <a:cs typeface="Arial Black"/>
              </a:rPr>
              <a:t>is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365">
                <a:latin typeface="Arial Black"/>
                <a:cs typeface="Arial Black"/>
              </a:rPr>
              <a:t>a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85">
                <a:latin typeface="Arial Black"/>
                <a:cs typeface="Arial Black"/>
              </a:rPr>
              <a:t>valid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15">
                <a:latin typeface="Arial Black"/>
                <a:cs typeface="Arial Black"/>
              </a:rPr>
              <a:t>consideration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95">
                <a:latin typeface="Arial Black"/>
                <a:cs typeface="Arial Black"/>
              </a:rPr>
              <a:t>for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70">
                <a:latin typeface="Arial Black"/>
                <a:cs typeface="Arial Black"/>
              </a:rPr>
              <a:t>better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60">
                <a:latin typeface="Arial Black"/>
                <a:cs typeface="Arial Black"/>
              </a:rPr>
              <a:t>coverage,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25">
                <a:latin typeface="Arial Black"/>
                <a:cs typeface="Arial Black"/>
              </a:rPr>
              <a:t>but  </a:t>
            </a:r>
            <a:r>
              <a:rPr dirty="0" sz="3300" spc="-165">
                <a:latin typeface="Arial Black"/>
                <a:cs typeface="Arial Black"/>
              </a:rPr>
              <a:t>it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60">
                <a:latin typeface="Arial Black"/>
                <a:cs typeface="Arial Black"/>
              </a:rPr>
              <a:t>also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10">
                <a:latin typeface="Arial Black"/>
                <a:cs typeface="Arial Black"/>
              </a:rPr>
              <a:t>requires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9">
                <a:latin typeface="Arial Black"/>
                <a:cs typeface="Arial Black"/>
              </a:rPr>
              <a:t>ongoing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54">
                <a:latin typeface="Arial Black"/>
                <a:cs typeface="Arial Black"/>
              </a:rPr>
              <a:t>maintenance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40">
                <a:latin typeface="Arial Black"/>
                <a:cs typeface="Arial Black"/>
              </a:rPr>
              <a:t>to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50">
                <a:latin typeface="Arial Black"/>
                <a:cs typeface="Arial Black"/>
              </a:rPr>
              <a:t>stay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35">
                <a:latin typeface="Arial Black"/>
                <a:cs typeface="Arial Black"/>
              </a:rPr>
              <a:t>up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40">
                <a:latin typeface="Arial Black"/>
                <a:cs typeface="Arial Black"/>
              </a:rPr>
              <a:t>to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15">
                <a:latin typeface="Arial Black"/>
                <a:cs typeface="Arial Black"/>
              </a:rPr>
              <a:t>date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54">
                <a:latin typeface="Arial Black"/>
                <a:cs typeface="Arial Black"/>
              </a:rPr>
              <a:t>with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65">
                <a:latin typeface="Arial Black"/>
                <a:cs typeface="Arial Black"/>
              </a:rPr>
              <a:t>emerging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0">
                <a:latin typeface="Arial Black"/>
                <a:cs typeface="Arial Black"/>
              </a:rPr>
              <a:t>threats.</a:t>
            </a:r>
            <a:endParaRPr sz="33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200">
              <a:latin typeface="Arial Black"/>
              <a:cs typeface="Arial Black"/>
            </a:endParaRPr>
          </a:p>
          <a:p>
            <a:pPr marL="324485" marR="148590" indent="-271780">
              <a:lnSpc>
                <a:spcPct val="115500"/>
              </a:lnSpc>
              <a:spcBef>
                <a:spcPts val="5"/>
              </a:spcBef>
              <a:buAutoNum type="arabicPeriod" startAt="6"/>
              <a:tabLst>
                <a:tab pos="539750" algn="l"/>
              </a:tabLst>
            </a:pPr>
            <a:r>
              <a:rPr dirty="0" sz="3300" spc="90" b="1">
                <a:solidFill>
                  <a:srgbClr val="263383"/>
                </a:solidFill>
                <a:latin typeface="Arial"/>
                <a:cs typeface="Arial"/>
              </a:rPr>
              <a:t>Automation</a:t>
            </a:r>
            <a:r>
              <a:rPr dirty="0" sz="3300" spc="-14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300" spc="-5" b="1">
                <a:solidFill>
                  <a:srgbClr val="263383"/>
                </a:solidFill>
                <a:latin typeface="Arial"/>
                <a:cs typeface="Arial"/>
              </a:rPr>
              <a:t>Challenges:</a:t>
            </a:r>
            <a:r>
              <a:rPr dirty="0" sz="3300" spc="-14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300" spc="-225">
                <a:latin typeface="Arial Black"/>
                <a:cs typeface="Arial Black"/>
              </a:rPr>
              <a:t>Implementing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325">
                <a:latin typeface="Arial Black"/>
                <a:cs typeface="Arial Black"/>
              </a:rPr>
              <a:t>AI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95">
                <a:latin typeface="Arial Black"/>
                <a:cs typeface="Arial Black"/>
              </a:rPr>
              <a:t>for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35">
                <a:latin typeface="Arial Black"/>
                <a:cs typeface="Arial Black"/>
              </a:rPr>
              <a:t>automating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240">
                <a:latin typeface="Arial Black"/>
                <a:cs typeface="Arial Black"/>
              </a:rPr>
              <a:t>NIDS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00">
                <a:latin typeface="Arial Black"/>
                <a:cs typeface="Arial Black"/>
              </a:rPr>
              <a:t>and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204">
                <a:latin typeface="Arial Black"/>
                <a:cs typeface="Arial Black"/>
              </a:rPr>
              <a:t>alert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0">
                <a:latin typeface="Arial Black"/>
                <a:cs typeface="Arial Black"/>
              </a:rPr>
              <a:t>decoding</a:t>
            </a:r>
            <a:r>
              <a:rPr dirty="0" sz="3300" spc="-295">
                <a:latin typeface="Arial Black"/>
                <a:cs typeface="Arial Black"/>
              </a:rPr>
              <a:t> is  </a:t>
            </a:r>
            <a:r>
              <a:rPr dirty="0" sz="3300" spc="-365">
                <a:latin typeface="Arial Black"/>
                <a:cs typeface="Arial Black"/>
              </a:rPr>
              <a:t>a </a:t>
            </a:r>
            <a:r>
              <a:rPr dirty="0" sz="3300" spc="-270">
                <a:latin typeface="Arial Black"/>
                <a:cs typeface="Arial Black"/>
              </a:rPr>
              <a:t>complex </a:t>
            </a:r>
            <a:r>
              <a:rPr dirty="0" sz="3300" spc="-325">
                <a:latin typeface="Arial Black"/>
                <a:cs typeface="Arial Black"/>
              </a:rPr>
              <a:t>task. </a:t>
            </a:r>
            <a:r>
              <a:rPr dirty="0" sz="3300" spc="-204">
                <a:latin typeface="Arial Black"/>
                <a:cs typeface="Arial Black"/>
              </a:rPr>
              <a:t>It </a:t>
            </a:r>
            <a:r>
              <a:rPr dirty="0" sz="3300" spc="-210">
                <a:latin typeface="Arial Black"/>
                <a:cs typeface="Arial Black"/>
              </a:rPr>
              <a:t>requires </a:t>
            </a:r>
            <a:r>
              <a:rPr dirty="0" sz="3300" spc="-275">
                <a:latin typeface="Arial Black"/>
                <a:cs typeface="Arial Black"/>
              </a:rPr>
              <a:t>extensive </a:t>
            </a:r>
            <a:r>
              <a:rPr dirty="0" sz="3300" spc="-250">
                <a:latin typeface="Arial Black"/>
                <a:cs typeface="Arial Black"/>
              </a:rPr>
              <a:t>resources, </a:t>
            </a:r>
            <a:r>
              <a:rPr dirty="0" sz="3300" spc="-210">
                <a:latin typeface="Arial Black"/>
                <a:cs typeface="Arial Black"/>
              </a:rPr>
              <a:t>including </a:t>
            </a:r>
            <a:r>
              <a:rPr dirty="0" sz="3300" spc="-260">
                <a:latin typeface="Arial Black"/>
                <a:cs typeface="Arial Black"/>
              </a:rPr>
              <a:t>skilled </a:t>
            </a:r>
            <a:r>
              <a:rPr dirty="0" sz="3300" spc="-200">
                <a:latin typeface="Arial Black"/>
                <a:cs typeface="Arial Black"/>
              </a:rPr>
              <a:t>personnel, </a:t>
            </a:r>
            <a:r>
              <a:rPr dirty="0" sz="3300" spc="-229">
                <a:latin typeface="Arial Black"/>
                <a:cs typeface="Arial Black"/>
              </a:rPr>
              <a:t>data</a:t>
            </a:r>
            <a:r>
              <a:rPr dirty="0" sz="3300" spc="-610">
                <a:latin typeface="Arial Black"/>
                <a:cs typeface="Arial Black"/>
              </a:rPr>
              <a:t> </a:t>
            </a:r>
            <a:r>
              <a:rPr dirty="0" sz="3300" spc="-95">
                <a:latin typeface="Arial Black"/>
                <a:cs typeface="Arial Black"/>
              </a:rPr>
              <a:t>for</a:t>
            </a:r>
            <a:endParaRPr sz="3300">
              <a:latin typeface="Arial Black"/>
              <a:cs typeface="Arial Black"/>
            </a:endParaRPr>
          </a:p>
          <a:p>
            <a:pPr marL="4923790" marR="1568450" indent="-3451225">
              <a:lnSpc>
                <a:spcPct val="115500"/>
              </a:lnSpc>
            </a:pPr>
            <a:r>
              <a:rPr dirty="0" sz="3300" spc="-215">
                <a:latin typeface="Arial Black"/>
                <a:cs typeface="Arial Black"/>
              </a:rPr>
              <a:t>training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325">
                <a:latin typeface="Arial Black"/>
                <a:cs typeface="Arial Black"/>
              </a:rPr>
              <a:t>AI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5">
                <a:latin typeface="Arial Black"/>
                <a:cs typeface="Arial Black"/>
              </a:rPr>
              <a:t>models,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00">
                <a:latin typeface="Arial Black"/>
                <a:cs typeface="Arial Black"/>
              </a:rPr>
              <a:t>and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9">
                <a:latin typeface="Arial Black"/>
                <a:cs typeface="Arial Black"/>
              </a:rPr>
              <a:t>ongoing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00">
                <a:latin typeface="Arial Black"/>
                <a:cs typeface="Arial Black"/>
              </a:rPr>
              <a:t>monitoring.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04">
                <a:latin typeface="Arial Black"/>
                <a:cs typeface="Arial Black"/>
              </a:rPr>
              <a:t>It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60">
                <a:latin typeface="Arial Black"/>
                <a:cs typeface="Arial Black"/>
              </a:rPr>
              <a:t>may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45">
                <a:latin typeface="Arial Black"/>
                <a:cs typeface="Arial Black"/>
              </a:rPr>
              <a:t>not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95">
                <a:latin typeface="Arial Black"/>
                <a:cs typeface="Arial Black"/>
              </a:rPr>
              <a:t>be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5">
                <a:latin typeface="Arial Black"/>
                <a:cs typeface="Arial Black"/>
              </a:rPr>
              <a:t>feasible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95">
                <a:latin typeface="Arial Black"/>
                <a:cs typeface="Arial Black"/>
              </a:rPr>
              <a:t>for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10">
                <a:latin typeface="Arial Black"/>
                <a:cs typeface="Arial Black"/>
              </a:rPr>
              <a:t>all  </a:t>
            </a:r>
            <a:r>
              <a:rPr dirty="0" sz="3300" spc="-235">
                <a:latin typeface="Arial Black"/>
                <a:cs typeface="Arial Black"/>
              </a:rPr>
              <a:t>organizations, </a:t>
            </a:r>
            <a:r>
              <a:rPr dirty="0" sz="3300" spc="-245">
                <a:latin typeface="Arial Black"/>
                <a:cs typeface="Arial Black"/>
              </a:rPr>
              <a:t>especially </a:t>
            </a:r>
            <a:r>
              <a:rPr dirty="0" sz="3300" spc="-240">
                <a:latin typeface="Arial Black"/>
                <a:cs typeface="Arial Black"/>
              </a:rPr>
              <a:t>smaller</a:t>
            </a:r>
            <a:r>
              <a:rPr dirty="0" sz="3300" spc="-409">
                <a:latin typeface="Arial Black"/>
                <a:cs typeface="Arial Black"/>
              </a:rPr>
              <a:t> </a:t>
            </a:r>
            <a:r>
              <a:rPr dirty="0" sz="3300" spc="-245">
                <a:latin typeface="Arial Black"/>
                <a:cs typeface="Arial Black"/>
              </a:rPr>
              <a:t>ones.</a:t>
            </a:r>
            <a:endParaRPr sz="33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200">
              <a:latin typeface="Arial Black"/>
              <a:cs typeface="Arial Black"/>
            </a:endParaRPr>
          </a:p>
          <a:p>
            <a:pPr marL="553085" marR="226695" indent="-553085">
              <a:lnSpc>
                <a:spcPct val="115500"/>
              </a:lnSpc>
              <a:spcBef>
                <a:spcPts val="5"/>
              </a:spcBef>
              <a:buFont typeface="Arial Black"/>
              <a:buAutoNum type="arabicPeriod" startAt="7"/>
              <a:tabLst>
                <a:tab pos="553085" algn="l"/>
              </a:tabLst>
            </a:pPr>
            <a:r>
              <a:rPr dirty="0" sz="3300" spc="-15" b="1">
                <a:solidFill>
                  <a:srgbClr val="263383"/>
                </a:solidFill>
                <a:latin typeface="Arial"/>
                <a:cs typeface="Arial"/>
              </a:rPr>
              <a:t>False </a:t>
            </a:r>
            <a:r>
              <a:rPr dirty="0" sz="3300" spc="40" b="1">
                <a:solidFill>
                  <a:srgbClr val="263383"/>
                </a:solidFill>
                <a:latin typeface="Arial"/>
                <a:cs typeface="Arial"/>
              </a:rPr>
              <a:t>Positives/Negatives: </a:t>
            </a:r>
            <a:r>
              <a:rPr dirty="0" sz="3300" spc="-240">
                <a:latin typeface="Arial Black"/>
                <a:cs typeface="Arial Black"/>
              </a:rPr>
              <a:t>NIDS </a:t>
            </a:r>
            <a:r>
              <a:rPr dirty="0" sz="3300" spc="-280">
                <a:latin typeface="Arial Black"/>
                <a:cs typeface="Arial Black"/>
              </a:rPr>
              <a:t>systems </a:t>
            </a:r>
            <a:r>
              <a:rPr dirty="0" sz="3300" spc="-155">
                <a:latin typeface="Arial Black"/>
                <a:cs typeface="Arial Black"/>
              </a:rPr>
              <a:t>often </a:t>
            </a:r>
            <a:r>
              <a:rPr dirty="0" sz="3300" spc="-254">
                <a:latin typeface="Arial Black"/>
                <a:cs typeface="Arial Black"/>
              </a:rPr>
              <a:t>generate </a:t>
            </a:r>
            <a:r>
              <a:rPr dirty="0" sz="3300" spc="-240">
                <a:latin typeface="Arial Black"/>
                <a:cs typeface="Arial Black"/>
              </a:rPr>
              <a:t>false </a:t>
            </a:r>
            <a:r>
              <a:rPr dirty="0" sz="3300" spc="-220">
                <a:latin typeface="Arial Black"/>
                <a:cs typeface="Arial Black"/>
              </a:rPr>
              <a:t>positives</a:t>
            </a:r>
            <a:r>
              <a:rPr dirty="0" sz="3300" spc="-760">
                <a:latin typeface="Arial Black"/>
                <a:cs typeface="Arial Black"/>
              </a:rPr>
              <a:t> </a:t>
            </a:r>
            <a:r>
              <a:rPr dirty="0" sz="3300" spc="-200">
                <a:latin typeface="Arial Black"/>
                <a:cs typeface="Arial Black"/>
              </a:rPr>
              <a:t>(incorrectly  </a:t>
            </a:r>
            <a:r>
              <a:rPr dirty="0" sz="3300" spc="-185">
                <a:latin typeface="Arial Black"/>
                <a:cs typeface="Arial Black"/>
              </a:rPr>
              <a:t>identifying </a:t>
            </a:r>
            <a:r>
              <a:rPr dirty="0" sz="3300" spc="-200">
                <a:latin typeface="Arial Black"/>
                <a:cs typeface="Arial Black"/>
              </a:rPr>
              <a:t>normal </a:t>
            </a:r>
            <a:r>
              <a:rPr dirty="0" sz="3300" spc="-170">
                <a:latin typeface="Arial Black"/>
                <a:cs typeface="Arial Black"/>
              </a:rPr>
              <a:t>traffic </a:t>
            </a:r>
            <a:r>
              <a:rPr dirty="0" sz="3300" spc="-370">
                <a:latin typeface="Arial Black"/>
                <a:cs typeface="Arial Black"/>
              </a:rPr>
              <a:t>as </a:t>
            </a:r>
            <a:r>
              <a:rPr dirty="0" sz="3300" spc="-220">
                <a:latin typeface="Arial Black"/>
                <a:cs typeface="Arial Black"/>
              </a:rPr>
              <a:t>threats) </a:t>
            </a:r>
            <a:r>
              <a:rPr dirty="0" sz="3300" spc="-200">
                <a:latin typeface="Arial Black"/>
                <a:cs typeface="Arial Black"/>
              </a:rPr>
              <a:t>and </a:t>
            </a:r>
            <a:r>
              <a:rPr dirty="0" sz="3300" spc="-240">
                <a:latin typeface="Arial Black"/>
                <a:cs typeface="Arial Black"/>
              </a:rPr>
              <a:t>false </a:t>
            </a:r>
            <a:r>
              <a:rPr dirty="0" sz="3300" spc="-265">
                <a:latin typeface="Arial Black"/>
                <a:cs typeface="Arial Black"/>
              </a:rPr>
              <a:t>negatives </a:t>
            </a:r>
            <a:r>
              <a:rPr dirty="0" sz="3300" spc="-215">
                <a:latin typeface="Arial Black"/>
                <a:cs typeface="Arial Black"/>
              </a:rPr>
              <a:t>(failing </a:t>
            </a:r>
            <a:r>
              <a:rPr dirty="0" sz="3300" spc="-140">
                <a:latin typeface="Arial Black"/>
                <a:cs typeface="Arial Black"/>
              </a:rPr>
              <a:t>to </a:t>
            </a:r>
            <a:r>
              <a:rPr dirty="0" sz="3300" spc="-215">
                <a:latin typeface="Arial Black"/>
                <a:cs typeface="Arial Black"/>
              </a:rPr>
              <a:t>detect </a:t>
            </a:r>
            <a:r>
              <a:rPr dirty="0" sz="3300" spc="-254">
                <a:latin typeface="Arial Black"/>
                <a:cs typeface="Arial Black"/>
              </a:rPr>
              <a:t>actual  </a:t>
            </a:r>
            <a:r>
              <a:rPr dirty="0" sz="3300" spc="-220">
                <a:latin typeface="Arial Black"/>
                <a:cs typeface="Arial Black"/>
              </a:rPr>
              <a:t>threats).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310">
                <a:latin typeface="Arial Black"/>
                <a:cs typeface="Arial Black"/>
              </a:rPr>
              <a:t>The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29">
                <a:latin typeface="Arial Black"/>
                <a:cs typeface="Arial Black"/>
              </a:rPr>
              <a:t>effectiveness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90">
                <a:latin typeface="Arial Black"/>
                <a:cs typeface="Arial Black"/>
              </a:rPr>
              <a:t>of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60">
                <a:latin typeface="Arial Black"/>
                <a:cs typeface="Arial Black"/>
              </a:rPr>
              <a:t>an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240">
                <a:latin typeface="Arial Black"/>
                <a:cs typeface="Arial Black"/>
              </a:rPr>
              <a:t>NIDS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85">
                <a:latin typeface="Arial Black"/>
                <a:cs typeface="Arial Black"/>
              </a:rPr>
              <a:t>should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195">
                <a:latin typeface="Arial Black"/>
                <a:cs typeface="Arial Black"/>
              </a:rPr>
              <a:t>be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250">
                <a:latin typeface="Arial Black"/>
                <a:cs typeface="Arial Black"/>
              </a:rPr>
              <a:t>measured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145">
                <a:latin typeface="Arial Black"/>
                <a:cs typeface="Arial Black"/>
              </a:rPr>
              <a:t>not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50">
                <a:latin typeface="Arial Black"/>
                <a:cs typeface="Arial Black"/>
              </a:rPr>
              <a:t>only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190">
                <a:latin typeface="Arial Black"/>
                <a:cs typeface="Arial Black"/>
              </a:rPr>
              <a:t>in</a:t>
            </a:r>
            <a:r>
              <a:rPr dirty="0" sz="3300" spc="-295">
                <a:latin typeface="Arial Black"/>
                <a:cs typeface="Arial Black"/>
              </a:rPr>
              <a:t> </a:t>
            </a:r>
            <a:r>
              <a:rPr dirty="0" sz="3300" spc="-235">
                <a:latin typeface="Arial Black"/>
                <a:cs typeface="Arial Black"/>
              </a:rPr>
              <a:t>terms</a:t>
            </a:r>
            <a:r>
              <a:rPr dirty="0" sz="3300" spc="-290">
                <a:latin typeface="Arial Black"/>
                <a:cs typeface="Arial Black"/>
              </a:rPr>
              <a:t> </a:t>
            </a:r>
            <a:r>
              <a:rPr dirty="0" sz="3300" spc="-90">
                <a:latin typeface="Arial Black"/>
                <a:cs typeface="Arial Black"/>
              </a:rPr>
              <a:t>of</a:t>
            </a:r>
            <a:endParaRPr sz="3300">
              <a:latin typeface="Arial Black"/>
              <a:cs typeface="Arial Black"/>
            </a:endParaRPr>
          </a:p>
          <a:p>
            <a:pPr marL="3635375">
              <a:lnSpc>
                <a:spcPct val="100000"/>
              </a:lnSpc>
              <a:spcBef>
                <a:spcPts val="615"/>
              </a:spcBef>
            </a:pPr>
            <a:r>
              <a:rPr dirty="0" sz="3300" spc="-220">
                <a:latin typeface="Arial Black"/>
                <a:cs typeface="Arial Black"/>
              </a:rPr>
              <a:t>detections </a:t>
            </a:r>
            <a:r>
              <a:rPr dirty="0" sz="3300" spc="-125">
                <a:latin typeface="Arial Black"/>
                <a:cs typeface="Arial Black"/>
              </a:rPr>
              <a:t>but </a:t>
            </a:r>
            <a:r>
              <a:rPr dirty="0" sz="3300" spc="-260">
                <a:latin typeface="Arial Black"/>
                <a:cs typeface="Arial Black"/>
              </a:rPr>
              <a:t>also </a:t>
            </a:r>
            <a:r>
              <a:rPr dirty="0" sz="3300" spc="-190">
                <a:latin typeface="Arial Black"/>
                <a:cs typeface="Arial Black"/>
              </a:rPr>
              <a:t>in </a:t>
            </a:r>
            <a:r>
              <a:rPr dirty="0" sz="3300" spc="-240">
                <a:latin typeface="Arial Black"/>
                <a:cs typeface="Arial Black"/>
              </a:rPr>
              <a:t>minimizing </a:t>
            </a:r>
            <a:r>
              <a:rPr dirty="0" sz="3300" spc="-254">
                <a:latin typeface="Arial Black"/>
                <a:cs typeface="Arial Black"/>
              </a:rPr>
              <a:t>these </a:t>
            </a:r>
            <a:r>
              <a:rPr dirty="0" sz="3300" spc="-240">
                <a:latin typeface="Arial Black"/>
                <a:cs typeface="Arial Black"/>
              </a:rPr>
              <a:t>false</a:t>
            </a:r>
            <a:r>
              <a:rPr dirty="0" sz="3300" spc="-780">
                <a:latin typeface="Arial Black"/>
                <a:cs typeface="Arial Black"/>
              </a:rPr>
              <a:t> </a:t>
            </a:r>
            <a:r>
              <a:rPr dirty="0" sz="3300" spc="-229">
                <a:latin typeface="Arial Black"/>
                <a:cs typeface="Arial Black"/>
              </a:rPr>
              <a:t>alerts.</a:t>
            </a:r>
            <a:endParaRPr sz="33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82095" y="6172199"/>
            <a:ext cx="4205904" cy="411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715725" cy="3822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131485" y="2343646"/>
            <a:ext cx="5156514" cy="7943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556436"/>
            <a:ext cx="5697855" cy="6731000"/>
            <a:chOff x="0" y="3556436"/>
            <a:chExt cx="5697855" cy="6731000"/>
          </a:xfrm>
        </p:grpSpPr>
        <p:sp>
          <p:nvSpPr>
            <p:cNvPr id="6" name="object 6"/>
            <p:cNvSpPr/>
            <p:nvPr/>
          </p:nvSpPr>
          <p:spPr>
            <a:xfrm>
              <a:off x="0" y="3556436"/>
              <a:ext cx="5697345" cy="67305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00312" y="3852336"/>
              <a:ext cx="228600" cy="228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00312" y="5043495"/>
              <a:ext cx="228600" cy="228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00312" y="6254434"/>
              <a:ext cx="228600" cy="228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00312" y="7465374"/>
              <a:ext cx="228600" cy="228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07991" y="303910"/>
            <a:ext cx="7402830" cy="1381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900" spc="240">
                <a:latin typeface="Arial"/>
                <a:cs typeface="Arial"/>
              </a:rPr>
              <a:t>Methodology</a:t>
            </a:r>
            <a:endParaRPr sz="8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00312" y="2639558"/>
            <a:ext cx="228600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10144" y="1889053"/>
            <a:ext cx="14803119" cy="6064250"/>
          </a:xfrm>
          <a:prstGeom prst="rect">
            <a:avLst/>
          </a:prstGeom>
        </p:spPr>
        <p:txBody>
          <a:bodyPr wrap="square" lIns="0" tIns="433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9"/>
              </a:spcBef>
            </a:pPr>
            <a:r>
              <a:rPr dirty="0" sz="5200" spc="114" b="1">
                <a:solidFill>
                  <a:srgbClr val="263383"/>
                </a:solidFill>
                <a:latin typeface="Arial"/>
                <a:cs typeface="Arial"/>
              </a:rPr>
              <a:t>Project </a:t>
            </a:r>
            <a:r>
              <a:rPr dirty="0" sz="5200" spc="145" b="1">
                <a:solidFill>
                  <a:srgbClr val="263383"/>
                </a:solidFill>
                <a:latin typeface="Arial"/>
                <a:cs typeface="Arial"/>
              </a:rPr>
              <a:t>initiation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5200" spc="-93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60" b="1">
                <a:solidFill>
                  <a:srgbClr val="263383"/>
                </a:solidFill>
                <a:latin typeface="Arial"/>
                <a:cs typeface="Arial"/>
              </a:rPr>
              <a:t>planning</a:t>
            </a:r>
            <a:endParaRPr sz="5200">
              <a:latin typeface="Arial"/>
              <a:cs typeface="Arial"/>
            </a:endParaRPr>
          </a:p>
          <a:p>
            <a:pPr marL="417195" marR="5080" indent="-405130">
              <a:lnSpc>
                <a:spcPct val="150300"/>
              </a:lnSpc>
              <a:spcBef>
                <a:spcPts val="170"/>
              </a:spcBef>
            </a:pPr>
            <a:r>
              <a:rPr dirty="0" sz="5200" spc="135" b="1">
                <a:solidFill>
                  <a:srgbClr val="263383"/>
                </a:solidFill>
                <a:latin typeface="Arial"/>
                <a:cs typeface="Arial"/>
              </a:rPr>
              <a:t>Threat</a:t>
            </a:r>
            <a:r>
              <a:rPr dirty="0" sz="5200" spc="-24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0" b="1">
                <a:solidFill>
                  <a:srgbClr val="263383"/>
                </a:solidFill>
                <a:latin typeface="Arial"/>
                <a:cs typeface="Arial"/>
              </a:rPr>
              <a:t>Assesement</a:t>
            </a:r>
            <a:r>
              <a:rPr dirty="0" sz="5200" spc="-23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5200" spc="-24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25" b="1">
                <a:solidFill>
                  <a:srgbClr val="263383"/>
                </a:solidFill>
                <a:latin typeface="Arial"/>
                <a:cs typeface="Arial"/>
              </a:rPr>
              <a:t>Requirement</a:t>
            </a:r>
            <a:r>
              <a:rPr dirty="0" sz="5200" spc="-23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-35" b="1">
                <a:solidFill>
                  <a:srgbClr val="263383"/>
                </a:solidFill>
                <a:latin typeface="Arial"/>
                <a:cs typeface="Arial"/>
              </a:rPr>
              <a:t>Analysis  </a:t>
            </a:r>
            <a:r>
              <a:rPr dirty="0" sz="5200" spc="50" b="1">
                <a:solidFill>
                  <a:srgbClr val="263383"/>
                </a:solidFill>
                <a:latin typeface="Arial"/>
                <a:cs typeface="Arial"/>
              </a:rPr>
              <a:t>System </a:t>
            </a:r>
            <a:r>
              <a:rPr dirty="0" sz="5200" spc="-15" b="1">
                <a:solidFill>
                  <a:srgbClr val="263383"/>
                </a:solidFill>
                <a:latin typeface="Arial"/>
                <a:cs typeface="Arial"/>
              </a:rPr>
              <a:t>Design </a:t>
            </a:r>
            <a:r>
              <a:rPr dirty="0" sz="5200" spc="4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5200" spc="-70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30" b="1">
                <a:solidFill>
                  <a:srgbClr val="263383"/>
                </a:solidFill>
                <a:latin typeface="Arial"/>
                <a:cs typeface="Arial"/>
              </a:rPr>
              <a:t>Architecture</a:t>
            </a:r>
            <a:endParaRPr sz="5200">
              <a:latin typeface="Arial"/>
              <a:cs typeface="Arial"/>
            </a:endParaRPr>
          </a:p>
          <a:p>
            <a:pPr marL="12700" marR="2233295" indent="62865">
              <a:lnSpc>
                <a:spcPct val="152800"/>
              </a:lnSpc>
            </a:pPr>
            <a:r>
              <a:rPr dirty="0" sz="5200" spc="190" b="1">
                <a:solidFill>
                  <a:srgbClr val="263383"/>
                </a:solidFill>
                <a:latin typeface="Arial"/>
                <a:cs typeface="Arial"/>
              </a:rPr>
              <a:t>Data</a:t>
            </a:r>
            <a:r>
              <a:rPr dirty="0" sz="5200" spc="-229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20" b="1">
                <a:solidFill>
                  <a:srgbClr val="263383"/>
                </a:solidFill>
                <a:latin typeface="Arial"/>
                <a:cs typeface="Arial"/>
              </a:rPr>
              <a:t>collection</a:t>
            </a:r>
            <a:r>
              <a:rPr dirty="0" sz="5200" spc="-2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5200" spc="-2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05" b="1">
                <a:solidFill>
                  <a:srgbClr val="263383"/>
                </a:solidFill>
                <a:latin typeface="Arial"/>
                <a:cs typeface="Arial"/>
              </a:rPr>
              <a:t>Traffic</a:t>
            </a:r>
            <a:r>
              <a:rPr dirty="0" sz="5200" spc="-2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Monitoring.  </a:t>
            </a:r>
            <a:r>
              <a:rPr dirty="0" sz="5200" spc="85" b="1">
                <a:solidFill>
                  <a:srgbClr val="263383"/>
                </a:solidFill>
                <a:latin typeface="Arial"/>
                <a:cs typeface="Arial"/>
              </a:rPr>
              <a:t>Advandced </a:t>
            </a:r>
            <a:r>
              <a:rPr dirty="0" sz="5200" spc="180" b="1">
                <a:solidFill>
                  <a:srgbClr val="263383"/>
                </a:solidFill>
                <a:latin typeface="Arial"/>
                <a:cs typeface="Arial"/>
              </a:rPr>
              <a:t>Detction</a:t>
            </a:r>
            <a:r>
              <a:rPr dirty="0" sz="5200" spc="-53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30" b="1">
                <a:solidFill>
                  <a:srgbClr val="263383"/>
                </a:solidFill>
                <a:latin typeface="Arial"/>
                <a:cs typeface="Arial"/>
              </a:rPr>
              <a:t>Techniques.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08192" y="0"/>
            <a:ext cx="7179807" cy="411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416466"/>
            <a:ext cx="4598121" cy="3870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5199232" cy="5544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59146" y="5143499"/>
            <a:ext cx="5428853" cy="514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0260" y="300100"/>
            <a:ext cx="765175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250">
                <a:latin typeface="Arial"/>
                <a:cs typeface="Arial"/>
              </a:rPr>
              <a:t>Methodology</a:t>
            </a:r>
            <a:endParaRPr sz="9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7108" y="2856128"/>
            <a:ext cx="228600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97108" y="4124340"/>
            <a:ext cx="228600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97108" y="6316461"/>
            <a:ext cx="228600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5246" y="7584551"/>
            <a:ext cx="228600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97108" y="8762359"/>
            <a:ext cx="228600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65078" y="2525959"/>
            <a:ext cx="14593569" cy="672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dirty="0" sz="5200" spc="140" b="1">
                <a:solidFill>
                  <a:srgbClr val="263383"/>
                </a:solidFill>
                <a:latin typeface="Arial"/>
                <a:cs typeface="Arial"/>
              </a:rPr>
              <a:t>Integration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5200" spc="135" b="1">
                <a:solidFill>
                  <a:srgbClr val="263383"/>
                </a:solidFill>
                <a:latin typeface="Arial"/>
                <a:cs typeface="Arial"/>
              </a:rPr>
              <a:t>Real-time</a:t>
            </a:r>
            <a:r>
              <a:rPr dirty="0" sz="5200" spc="-91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Monitoring.</a:t>
            </a:r>
            <a:endParaRPr sz="5200">
              <a:latin typeface="Arial"/>
              <a:cs typeface="Arial"/>
            </a:endParaRPr>
          </a:p>
          <a:p>
            <a:pPr marL="53975" marR="5080">
              <a:lnSpc>
                <a:spcPct val="116599"/>
              </a:lnSpc>
              <a:spcBef>
                <a:spcPts val="2710"/>
              </a:spcBef>
            </a:pPr>
            <a:r>
              <a:rPr dirty="0" sz="5200" spc="114" b="1">
                <a:solidFill>
                  <a:srgbClr val="263383"/>
                </a:solidFill>
                <a:latin typeface="Arial"/>
                <a:cs typeface="Arial"/>
              </a:rPr>
              <a:t>Performance</a:t>
            </a:r>
            <a:r>
              <a:rPr dirty="0" sz="5200" spc="-229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30" b="1">
                <a:solidFill>
                  <a:srgbClr val="263383"/>
                </a:solidFill>
                <a:latin typeface="Arial"/>
                <a:cs typeface="Arial"/>
              </a:rPr>
              <a:t>Optimization</a:t>
            </a:r>
            <a:r>
              <a:rPr dirty="0" sz="5200" spc="-229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5200" spc="-2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-25" b="1">
                <a:solidFill>
                  <a:srgbClr val="263383"/>
                </a:solidFill>
                <a:latin typeface="Arial"/>
                <a:cs typeface="Arial"/>
              </a:rPr>
              <a:t>False</a:t>
            </a:r>
            <a:r>
              <a:rPr dirty="0" sz="5200" spc="-229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60" b="1">
                <a:solidFill>
                  <a:srgbClr val="263383"/>
                </a:solidFill>
                <a:latin typeface="Arial"/>
                <a:cs typeface="Arial"/>
              </a:rPr>
              <a:t>Positive  </a:t>
            </a:r>
            <a:r>
              <a:rPr dirty="0" sz="5200" spc="80" b="1">
                <a:solidFill>
                  <a:srgbClr val="263383"/>
                </a:solidFill>
                <a:latin typeface="Arial"/>
                <a:cs typeface="Arial"/>
              </a:rPr>
              <a:t>Reduction</a:t>
            </a:r>
            <a:endParaRPr sz="5200">
              <a:latin typeface="Arial"/>
              <a:cs typeface="Arial"/>
            </a:endParaRPr>
          </a:p>
          <a:p>
            <a:pPr marL="12700" marR="2390140" indent="41275">
              <a:lnSpc>
                <a:spcPct val="160000"/>
              </a:lnSpc>
            </a:pPr>
            <a:r>
              <a:rPr dirty="0" sz="5200" spc="45" b="1">
                <a:solidFill>
                  <a:srgbClr val="263383"/>
                </a:solidFill>
                <a:latin typeface="Arial"/>
                <a:cs typeface="Arial"/>
              </a:rPr>
              <a:t>User</a:t>
            </a:r>
            <a:r>
              <a:rPr dirty="0" sz="5200" spc="-229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35" b="1">
                <a:solidFill>
                  <a:srgbClr val="263383"/>
                </a:solidFill>
                <a:latin typeface="Arial"/>
                <a:cs typeface="Arial"/>
              </a:rPr>
              <a:t>Activity</a:t>
            </a:r>
            <a:r>
              <a:rPr dirty="0" sz="5200" spc="-2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5200" spc="-229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60" b="1">
                <a:solidFill>
                  <a:srgbClr val="263383"/>
                </a:solidFill>
                <a:latin typeface="Arial"/>
                <a:cs typeface="Arial"/>
              </a:rPr>
              <a:t>Zero</a:t>
            </a:r>
            <a:r>
              <a:rPr dirty="0" sz="5200" spc="-2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25" b="1">
                <a:solidFill>
                  <a:srgbClr val="263383"/>
                </a:solidFill>
                <a:latin typeface="Arial"/>
                <a:cs typeface="Arial"/>
              </a:rPr>
              <a:t>Day</a:t>
            </a:r>
            <a:r>
              <a:rPr dirty="0" sz="5200" spc="-229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55" b="1">
                <a:solidFill>
                  <a:srgbClr val="263383"/>
                </a:solidFill>
                <a:latin typeface="Arial"/>
                <a:cs typeface="Arial"/>
              </a:rPr>
              <a:t>Detection.  </a:t>
            </a:r>
            <a:r>
              <a:rPr dirty="0" sz="5200" spc="5" b="1">
                <a:solidFill>
                  <a:srgbClr val="263383"/>
                </a:solidFill>
                <a:latin typeface="Arial"/>
                <a:cs typeface="Arial"/>
              </a:rPr>
              <a:t>Testing, </a:t>
            </a:r>
            <a:r>
              <a:rPr dirty="0" sz="5200" spc="120" b="1">
                <a:solidFill>
                  <a:srgbClr val="263383"/>
                </a:solidFill>
                <a:latin typeface="Arial"/>
                <a:cs typeface="Arial"/>
              </a:rPr>
              <a:t>Validation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5200" spc="-78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75" b="1">
                <a:solidFill>
                  <a:srgbClr val="263383"/>
                </a:solidFill>
                <a:latin typeface="Arial"/>
                <a:cs typeface="Arial"/>
              </a:rPr>
              <a:t>Compliance.</a:t>
            </a:r>
            <a:endParaRPr sz="52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3035"/>
              </a:spcBef>
            </a:pPr>
            <a:r>
              <a:rPr dirty="0" sz="5200" spc="160" b="1">
                <a:solidFill>
                  <a:srgbClr val="263383"/>
                </a:solidFill>
                <a:latin typeface="Arial"/>
                <a:cs typeface="Arial"/>
              </a:rPr>
              <a:t>Deployment, </a:t>
            </a:r>
            <a:r>
              <a:rPr dirty="0" sz="5200" spc="150" b="1">
                <a:solidFill>
                  <a:srgbClr val="263383"/>
                </a:solidFill>
                <a:latin typeface="Arial"/>
                <a:cs typeface="Arial"/>
              </a:rPr>
              <a:t>Maintenance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5200" spc="-98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5" b="1">
                <a:solidFill>
                  <a:srgbClr val="263383"/>
                </a:solidFill>
                <a:latin typeface="Arial"/>
                <a:cs typeface="Arial"/>
              </a:rPr>
              <a:t>Training.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926" y="381917"/>
            <a:ext cx="751776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50">
                <a:latin typeface="Arial"/>
                <a:cs typeface="Arial"/>
              </a:rPr>
              <a:t>NOVELTY </a:t>
            </a:r>
            <a:r>
              <a:rPr dirty="0" sz="5200" spc="-95">
                <a:latin typeface="Arial"/>
                <a:cs typeface="Arial"/>
              </a:rPr>
              <a:t>OF</a:t>
            </a:r>
            <a:r>
              <a:rPr dirty="0" sz="5200" spc="-465">
                <a:latin typeface="Arial"/>
                <a:cs typeface="Arial"/>
              </a:rPr>
              <a:t> </a:t>
            </a:r>
            <a:r>
              <a:rPr dirty="0" sz="5200" spc="-135">
                <a:latin typeface="Arial"/>
                <a:cs typeface="Arial"/>
              </a:rPr>
              <a:t>PROJECT: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92865" y="1901823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92865" y="3730623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92865" y="5102223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92865" y="6473823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92865" y="7845423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92865" y="9217023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32292" y="1669400"/>
            <a:ext cx="16511269" cy="825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5399"/>
              </a:lnSpc>
              <a:spcBef>
                <a:spcPts val="100"/>
              </a:spcBef>
            </a:pPr>
            <a:r>
              <a:rPr dirty="0" sz="2600" spc="60" b="1">
                <a:solidFill>
                  <a:srgbClr val="263383"/>
                </a:solidFill>
                <a:latin typeface="Arial"/>
                <a:cs typeface="Arial"/>
              </a:rPr>
              <a:t>Machine </a:t>
            </a:r>
            <a:r>
              <a:rPr dirty="0" sz="2600" spc="5" b="1">
                <a:solidFill>
                  <a:srgbClr val="263383"/>
                </a:solidFill>
                <a:latin typeface="Arial"/>
                <a:cs typeface="Arial"/>
              </a:rPr>
              <a:t>Learning </a:t>
            </a:r>
            <a:r>
              <a:rPr dirty="0" sz="2600" spc="50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600" spc="-35" b="1">
                <a:solidFill>
                  <a:srgbClr val="263383"/>
                </a:solidFill>
                <a:latin typeface="Arial"/>
                <a:cs typeface="Arial"/>
              </a:rPr>
              <a:t>AI: </a:t>
            </a:r>
            <a:r>
              <a:rPr dirty="0" sz="2600" spc="-185">
                <a:solidFill>
                  <a:srgbClr val="263383"/>
                </a:solidFill>
                <a:latin typeface="Arial Black"/>
                <a:cs typeface="Arial Black"/>
              </a:rPr>
              <a:t>Utilize </a:t>
            </a:r>
            <a:r>
              <a:rPr dirty="0" sz="2600" spc="-190">
                <a:solidFill>
                  <a:srgbClr val="263383"/>
                </a:solidFill>
                <a:latin typeface="Arial Black"/>
                <a:cs typeface="Arial Black"/>
              </a:rPr>
              <a:t>advanced </a:t>
            </a:r>
            <a:r>
              <a:rPr dirty="0" sz="2600" spc="-215">
                <a:solidFill>
                  <a:srgbClr val="263383"/>
                </a:solidFill>
                <a:latin typeface="Arial Black"/>
                <a:cs typeface="Arial Black"/>
              </a:rPr>
              <a:t>machine </a:t>
            </a:r>
            <a:r>
              <a:rPr dirty="0" sz="2600" spc="-185">
                <a:solidFill>
                  <a:srgbClr val="263383"/>
                </a:solidFill>
                <a:latin typeface="Arial Black"/>
                <a:cs typeface="Arial Black"/>
              </a:rPr>
              <a:t>learning </a:t>
            </a:r>
            <a:r>
              <a:rPr dirty="0" sz="2600" spc="-16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600" spc="-170">
                <a:solidFill>
                  <a:srgbClr val="263383"/>
                </a:solidFill>
                <a:latin typeface="Arial Black"/>
                <a:cs typeface="Arial Black"/>
              </a:rPr>
              <a:t>artificial </a:t>
            </a:r>
            <a:r>
              <a:rPr dirty="0" sz="2600" spc="-190">
                <a:solidFill>
                  <a:srgbClr val="263383"/>
                </a:solidFill>
                <a:latin typeface="Arial Black"/>
                <a:cs typeface="Arial Black"/>
              </a:rPr>
              <a:t>intelligence </a:t>
            </a:r>
            <a:r>
              <a:rPr dirty="0" sz="2600" spc="-185">
                <a:solidFill>
                  <a:srgbClr val="263383"/>
                </a:solidFill>
                <a:latin typeface="Arial Black"/>
                <a:cs typeface="Arial Black"/>
              </a:rPr>
              <a:t>techniques </a:t>
            </a:r>
            <a:r>
              <a:rPr dirty="0" sz="2600" spc="-75">
                <a:solidFill>
                  <a:srgbClr val="263383"/>
                </a:solidFill>
                <a:latin typeface="Arial Black"/>
                <a:cs typeface="Arial Black"/>
              </a:rPr>
              <a:t>for  </a:t>
            </a:r>
            <a:r>
              <a:rPr dirty="0" sz="2600" spc="-170">
                <a:solidFill>
                  <a:srgbClr val="263383"/>
                </a:solidFill>
                <a:latin typeface="Arial Black"/>
                <a:cs typeface="Arial Black"/>
              </a:rPr>
              <a:t>more </a:t>
            </a:r>
            <a:r>
              <a:rPr dirty="0" sz="2600" spc="-220">
                <a:solidFill>
                  <a:srgbClr val="263383"/>
                </a:solidFill>
                <a:latin typeface="Arial Black"/>
                <a:cs typeface="Arial Black"/>
              </a:rPr>
              <a:t>accurate </a:t>
            </a:r>
            <a:r>
              <a:rPr dirty="0" sz="2600" spc="-16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600" spc="-170">
                <a:solidFill>
                  <a:srgbClr val="263383"/>
                </a:solidFill>
                <a:latin typeface="Arial Black"/>
                <a:cs typeface="Arial Black"/>
              </a:rPr>
              <a:t>adaptive </a:t>
            </a:r>
            <a:r>
              <a:rPr dirty="0" sz="2600" spc="-150">
                <a:solidFill>
                  <a:srgbClr val="263383"/>
                </a:solidFill>
                <a:latin typeface="Arial Black"/>
                <a:cs typeface="Arial Black"/>
              </a:rPr>
              <a:t>intrusion </a:t>
            </a:r>
            <a:r>
              <a:rPr dirty="0" sz="2600" spc="-170">
                <a:solidFill>
                  <a:srgbClr val="263383"/>
                </a:solidFill>
                <a:latin typeface="Arial Black"/>
                <a:cs typeface="Arial Black"/>
              </a:rPr>
              <a:t>detection. </a:t>
            </a:r>
            <a:r>
              <a:rPr dirty="0" sz="2600" spc="-155">
                <a:solidFill>
                  <a:srgbClr val="263383"/>
                </a:solidFill>
                <a:latin typeface="Arial Black"/>
                <a:cs typeface="Arial Black"/>
              </a:rPr>
              <a:t>Deep </a:t>
            </a:r>
            <a:r>
              <a:rPr dirty="0" sz="2600" spc="-185">
                <a:solidFill>
                  <a:srgbClr val="263383"/>
                </a:solidFill>
                <a:latin typeface="Arial Black"/>
                <a:cs typeface="Arial Black"/>
              </a:rPr>
              <a:t>learning algorithms, </a:t>
            </a:r>
            <a:r>
              <a:rPr dirty="0" sz="2600" spc="-220">
                <a:solidFill>
                  <a:srgbClr val="263383"/>
                </a:solidFill>
                <a:latin typeface="Arial Black"/>
                <a:cs typeface="Arial Black"/>
              </a:rPr>
              <a:t>such </a:t>
            </a:r>
            <a:r>
              <a:rPr dirty="0" sz="2600" spc="-295">
                <a:solidFill>
                  <a:srgbClr val="263383"/>
                </a:solidFill>
                <a:latin typeface="Arial Black"/>
                <a:cs typeface="Arial Black"/>
              </a:rPr>
              <a:t>as </a:t>
            </a:r>
            <a:r>
              <a:rPr dirty="0" sz="2600" spc="-155">
                <a:solidFill>
                  <a:srgbClr val="263383"/>
                </a:solidFill>
                <a:latin typeface="Arial Black"/>
                <a:cs typeface="Arial Black"/>
              </a:rPr>
              <a:t>convolutional</a:t>
            </a:r>
            <a:r>
              <a:rPr dirty="0" sz="2600" spc="-58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70">
                <a:solidFill>
                  <a:srgbClr val="263383"/>
                </a:solidFill>
                <a:latin typeface="Arial Black"/>
                <a:cs typeface="Arial Black"/>
              </a:rPr>
              <a:t>neural  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networks </a:t>
            </a:r>
            <a:r>
              <a:rPr dirty="0" sz="2600" spc="-16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600" spc="-155">
                <a:solidFill>
                  <a:srgbClr val="263383"/>
                </a:solidFill>
                <a:latin typeface="Arial Black"/>
                <a:cs typeface="Arial Black"/>
              </a:rPr>
              <a:t>recurrent </a:t>
            </a:r>
            <a:r>
              <a:rPr dirty="0" sz="2600" spc="-170">
                <a:solidFill>
                  <a:srgbClr val="263383"/>
                </a:solidFill>
                <a:latin typeface="Arial Black"/>
                <a:cs typeface="Arial Black"/>
              </a:rPr>
              <a:t>neural </a:t>
            </a:r>
            <a:r>
              <a:rPr dirty="0" sz="2600" spc="-225">
                <a:solidFill>
                  <a:srgbClr val="263383"/>
                </a:solidFill>
                <a:latin typeface="Arial Black"/>
                <a:cs typeface="Arial Black"/>
              </a:rPr>
              <a:t>networks, </a:t>
            </a:r>
            <a:r>
              <a:rPr dirty="0" sz="2600" spc="-24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2600" spc="-210">
                <a:solidFill>
                  <a:srgbClr val="263383"/>
                </a:solidFill>
                <a:latin typeface="Arial Black"/>
                <a:cs typeface="Arial Black"/>
              </a:rPr>
              <a:t>enhance </a:t>
            </a:r>
            <a:r>
              <a:rPr dirty="0" sz="2600" spc="-195">
                <a:solidFill>
                  <a:srgbClr val="263383"/>
                </a:solidFill>
                <a:latin typeface="Arial Black"/>
                <a:cs typeface="Arial Black"/>
              </a:rPr>
              <a:t>NIDS</a:t>
            </a:r>
            <a:r>
              <a:rPr dirty="0" sz="2600" spc="-48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263383"/>
                </a:solidFill>
                <a:latin typeface="Arial Black"/>
                <a:cs typeface="Arial Black"/>
              </a:rPr>
              <a:t>performance.</a:t>
            </a:r>
            <a:endParaRPr sz="2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550">
              <a:latin typeface="Arial Black"/>
              <a:cs typeface="Arial Black"/>
            </a:endParaRPr>
          </a:p>
          <a:p>
            <a:pPr algn="ctr" marL="114300" marR="106680">
              <a:lnSpc>
                <a:spcPct val="115399"/>
              </a:lnSpc>
            </a:pPr>
            <a:r>
              <a:rPr dirty="0" sz="2600" spc="65" b="1">
                <a:solidFill>
                  <a:srgbClr val="263383"/>
                </a:solidFill>
                <a:latin typeface="Arial"/>
                <a:cs typeface="Arial"/>
              </a:rPr>
              <a:t>Threat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55" b="1">
                <a:solidFill>
                  <a:srgbClr val="263383"/>
                </a:solidFill>
                <a:latin typeface="Arial"/>
                <a:cs typeface="Arial"/>
              </a:rPr>
              <a:t>Intelligence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50" b="1">
                <a:solidFill>
                  <a:srgbClr val="263383"/>
                </a:solidFill>
                <a:latin typeface="Arial"/>
                <a:cs typeface="Arial"/>
              </a:rPr>
              <a:t>Integration:</a:t>
            </a:r>
            <a:r>
              <a:rPr dirty="0" sz="2600" spc="-8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-190">
                <a:solidFill>
                  <a:srgbClr val="263383"/>
                </a:solidFill>
                <a:latin typeface="Arial Black"/>
                <a:cs typeface="Arial Black"/>
              </a:rPr>
              <a:t>Integrate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263383"/>
                </a:solidFill>
                <a:latin typeface="Arial Black"/>
                <a:cs typeface="Arial Black"/>
              </a:rPr>
              <a:t>threat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90">
                <a:solidFill>
                  <a:srgbClr val="263383"/>
                </a:solidFill>
                <a:latin typeface="Arial Black"/>
                <a:cs typeface="Arial Black"/>
              </a:rPr>
              <a:t>intelligence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75">
                <a:solidFill>
                  <a:srgbClr val="263383"/>
                </a:solidFill>
                <a:latin typeface="Arial Black"/>
                <a:cs typeface="Arial Black"/>
              </a:rPr>
              <a:t>feeds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00">
                <a:solidFill>
                  <a:srgbClr val="263383"/>
                </a:solidFill>
                <a:latin typeface="Arial Black"/>
                <a:cs typeface="Arial Black"/>
              </a:rPr>
              <a:t>stay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40">
                <a:solidFill>
                  <a:srgbClr val="263383"/>
                </a:solidFill>
                <a:latin typeface="Arial Black"/>
                <a:cs typeface="Arial Black"/>
              </a:rPr>
              <a:t>updated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30">
                <a:solidFill>
                  <a:srgbClr val="263383"/>
                </a:solidFill>
                <a:latin typeface="Arial Black"/>
                <a:cs typeface="Arial Black"/>
              </a:rPr>
              <a:t>on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90">
                <a:solidFill>
                  <a:srgbClr val="263383"/>
                </a:solidFill>
                <a:latin typeface="Arial Black"/>
                <a:cs typeface="Arial Black"/>
              </a:rPr>
              <a:t>latest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50">
                <a:solidFill>
                  <a:srgbClr val="263383"/>
                </a:solidFill>
                <a:latin typeface="Arial Black"/>
                <a:cs typeface="Arial Black"/>
              </a:rPr>
              <a:t>attack  </a:t>
            </a:r>
            <a:r>
              <a:rPr dirty="0" sz="2600" spc="-210">
                <a:solidFill>
                  <a:srgbClr val="263383"/>
                </a:solidFill>
                <a:latin typeface="Arial Black"/>
                <a:cs typeface="Arial Black"/>
              </a:rPr>
              <a:t>signatures </a:t>
            </a:r>
            <a:r>
              <a:rPr dirty="0" sz="2600" spc="-16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600" spc="-215">
                <a:solidFill>
                  <a:srgbClr val="263383"/>
                </a:solidFill>
                <a:latin typeface="Arial Black"/>
                <a:cs typeface="Arial Black"/>
              </a:rPr>
              <a:t>tactics, </a:t>
            </a:r>
            <a:r>
              <a:rPr dirty="0" sz="2600" spc="-185">
                <a:solidFill>
                  <a:srgbClr val="263383"/>
                </a:solidFill>
                <a:latin typeface="Arial Black"/>
                <a:cs typeface="Arial Black"/>
              </a:rPr>
              <a:t>enriching </a:t>
            </a:r>
            <a:r>
              <a:rPr dirty="0" sz="2600" spc="-120">
                <a:solidFill>
                  <a:srgbClr val="263383"/>
                </a:solidFill>
                <a:latin typeface="Arial Black"/>
                <a:cs typeface="Arial Black"/>
              </a:rPr>
              <a:t>your </a:t>
            </a:r>
            <a:r>
              <a:rPr dirty="0" sz="2600" spc="-195">
                <a:solidFill>
                  <a:srgbClr val="263383"/>
                </a:solidFill>
                <a:latin typeface="Arial Black"/>
                <a:cs typeface="Arial Black"/>
              </a:rPr>
              <a:t>NIDS's </a:t>
            </a:r>
            <a:r>
              <a:rPr dirty="0" sz="2600" spc="-165">
                <a:solidFill>
                  <a:srgbClr val="263383"/>
                </a:solidFill>
                <a:latin typeface="Arial Black"/>
                <a:cs typeface="Arial Black"/>
              </a:rPr>
              <a:t>detection</a:t>
            </a:r>
            <a:r>
              <a:rPr dirty="0" sz="2600" spc="-55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95">
                <a:solidFill>
                  <a:srgbClr val="263383"/>
                </a:solidFill>
                <a:latin typeface="Arial Black"/>
                <a:cs typeface="Arial Black"/>
              </a:rPr>
              <a:t>capabilities.</a:t>
            </a:r>
            <a:endParaRPr sz="2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 Black"/>
              <a:cs typeface="Arial Black"/>
            </a:endParaRPr>
          </a:p>
          <a:p>
            <a:pPr algn="ctr" marL="394335" marR="386715">
              <a:lnSpc>
                <a:spcPct val="115399"/>
              </a:lnSpc>
            </a:pPr>
            <a:r>
              <a:rPr dirty="0" sz="2600" spc="30" b="1">
                <a:solidFill>
                  <a:srgbClr val="263383"/>
                </a:solidFill>
                <a:latin typeface="Arial"/>
                <a:cs typeface="Arial"/>
              </a:rPr>
              <a:t>Behavior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-35" b="1">
                <a:solidFill>
                  <a:srgbClr val="263383"/>
                </a:solidFill>
                <a:latin typeface="Arial"/>
                <a:cs typeface="Arial"/>
              </a:rPr>
              <a:t>Analysis:</a:t>
            </a:r>
            <a:r>
              <a:rPr dirty="0" sz="2600" spc="-8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-175">
                <a:solidFill>
                  <a:srgbClr val="263383"/>
                </a:solidFill>
                <a:latin typeface="Arial Black"/>
                <a:cs typeface="Arial Black"/>
              </a:rPr>
              <a:t>Implement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263383"/>
                </a:solidFill>
                <a:latin typeface="Arial Black"/>
                <a:cs typeface="Arial Black"/>
              </a:rPr>
              <a:t>behavioral</a:t>
            </a:r>
            <a:r>
              <a:rPr dirty="0" sz="26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15">
                <a:solidFill>
                  <a:srgbClr val="263383"/>
                </a:solidFill>
                <a:latin typeface="Arial Black"/>
                <a:cs typeface="Arial Black"/>
              </a:rPr>
              <a:t>analysis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75">
                <a:solidFill>
                  <a:srgbClr val="263383"/>
                </a:solidFill>
                <a:latin typeface="Arial Black"/>
                <a:cs typeface="Arial Black"/>
              </a:rPr>
              <a:t>detect</a:t>
            </a:r>
            <a:r>
              <a:rPr dirty="0" sz="26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10">
                <a:solidFill>
                  <a:srgbClr val="263383"/>
                </a:solidFill>
                <a:latin typeface="Arial Black"/>
                <a:cs typeface="Arial Black"/>
              </a:rPr>
              <a:t>anomalies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20">
                <a:solidFill>
                  <a:srgbClr val="263383"/>
                </a:solidFill>
                <a:latin typeface="Arial Black"/>
                <a:cs typeface="Arial Black"/>
              </a:rPr>
              <a:t>network</a:t>
            </a:r>
            <a:r>
              <a:rPr dirty="0" sz="26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45">
                <a:solidFill>
                  <a:srgbClr val="263383"/>
                </a:solidFill>
                <a:latin typeface="Arial Black"/>
                <a:cs typeface="Arial Black"/>
              </a:rPr>
              <a:t>traffic,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which </a:t>
            </a:r>
            <a:r>
              <a:rPr dirty="0" sz="2600" spc="-240">
                <a:solidFill>
                  <a:srgbClr val="263383"/>
                </a:solidFill>
                <a:latin typeface="Arial Black"/>
                <a:cs typeface="Arial Black"/>
              </a:rPr>
              <a:t>can  </a:t>
            </a:r>
            <a:r>
              <a:rPr dirty="0" sz="2600" spc="-130">
                <a:solidFill>
                  <a:srgbClr val="263383"/>
                </a:solidFill>
                <a:latin typeface="Arial Black"/>
                <a:cs typeface="Arial Black"/>
              </a:rPr>
              <a:t>identify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45">
                <a:solidFill>
                  <a:srgbClr val="263383"/>
                </a:solidFill>
                <a:latin typeface="Arial Black"/>
                <a:cs typeface="Arial Black"/>
              </a:rPr>
              <a:t>novel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50">
                <a:solidFill>
                  <a:srgbClr val="263383"/>
                </a:solidFill>
                <a:latin typeface="Arial Black"/>
                <a:cs typeface="Arial Black"/>
              </a:rPr>
              <a:t>attack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263383"/>
                </a:solidFill>
                <a:latin typeface="Arial Black"/>
                <a:cs typeface="Arial Black"/>
              </a:rPr>
              <a:t>patterns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20">
                <a:solidFill>
                  <a:srgbClr val="263383"/>
                </a:solidFill>
                <a:latin typeface="Arial Black"/>
                <a:cs typeface="Arial Black"/>
              </a:rPr>
              <a:t>not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70">
                <a:solidFill>
                  <a:srgbClr val="263383"/>
                </a:solidFill>
                <a:latin typeface="Arial Black"/>
                <a:cs typeface="Arial Black"/>
              </a:rPr>
              <a:t>covered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95">
                <a:solidFill>
                  <a:srgbClr val="263383"/>
                </a:solidFill>
                <a:latin typeface="Arial Black"/>
                <a:cs typeface="Arial Black"/>
              </a:rPr>
              <a:t>by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263383"/>
                </a:solidFill>
                <a:latin typeface="Arial Black"/>
                <a:cs typeface="Arial Black"/>
              </a:rPr>
              <a:t>traditional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75">
                <a:solidFill>
                  <a:srgbClr val="263383"/>
                </a:solidFill>
                <a:latin typeface="Arial Black"/>
                <a:cs typeface="Arial Black"/>
              </a:rPr>
              <a:t>signature-based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70">
                <a:solidFill>
                  <a:srgbClr val="263383"/>
                </a:solidFill>
                <a:latin typeface="Arial Black"/>
                <a:cs typeface="Arial Black"/>
              </a:rPr>
              <a:t>detection.</a:t>
            </a:r>
            <a:endParaRPr sz="2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 Black"/>
              <a:cs typeface="Arial Black"/>
            </a:endParaRPr>
          </a:p>
          <a:p>
            <a:pPr algn="ctr" marL="80645" marR="73660">
              <a:lnSpc>
                <a:spcPct val="115399"/>
              </a:lnSpc>
            </a:pPr>
            <a:r>
              <a:rPr dirty="0" sz="2600" spc="30" b="1">
                <a:solidFill>
                  <a:srgbClr val="263383"/>
                </a:solidFill>
                <a:latin typeface="Arial"/>
                <a:cs typeface="Arial"/>
              </a:rPr>
              <a:t>Cloud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5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35" b="1">
                <a:solidFill>
                  <a:srgbClr val="263383"/>
                </a:solidFill>
                <a:latin typeface="Arial"/>
                <a:cs typeface="Arial"/>
              </a:rPr>
              <a:t>IoT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25" b="1">
                <a:solidFill>
                  <a:srgbClr val="263383"/>
                </a:solidFill>
                <a:latin typeface="Arial"/>
                <a:cs typeface="Arial"/>
              </a:rPr>
              <a:t>Support:</a:t>
            </a:r>
            <a:r>
              <a:rPr dirty="0" sz="2600" spc="-8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-204">
                <a:solidFill>
                  <a:srgbClr val="263383"/>
                </a:solidFill>
                <a:latin typeface="Arial Black"/>
                <a:cs typeface="Arial Black"/>
              </a:rPr>
              <a:t>Design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20">
                <a:solidFill>
                  <a:srgbClr val="263383"/>
                </a:solidFill>
                <a:latin typeface="Arial Black"/>
                <a:cs typeface="Arial Black"/>
              </a:rPr>
              <a:t>your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95">
                <a:solidFill>
                  <a:srgbClr val="263383"/>
                </a:solidFill>
                <a:latin typeface="Arial Black"/>
                <a:cs typeface="Arial Black"/>
              </a:rPr>
              <a:t>NIDS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65">
                <a:solidFill>
                  <a:srgbClr val="263383"/>
                </a:solidFill>
                <a:latin typeface="Arial Black"/>
                <a:cs typeface="Arial Black"/>
              </a:rPr>
              <a:t>work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04">
                <a:solidFill>
                  <a:srgbClr val="263383"/>
                </a:solidFill>
                <a:latin typeface="Arial Black"/>
                <a:cs typeface="Arial Black"/>
              </a:rPr>
              <a:t>with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263383"/>
                </a:solidFill>
                <a:latin typeface="Arial Black"/>
                <a:cs typeface="Arial Black"/>
              </a:rPr>
              <a:t>cloud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263383"/>
                </a:solidFill>
                <a:latin typeface="Arial Black"/>
                <a:cs typeface="Arial Black"/>
              </a:rPr>
              <a:t>environments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45">
                <a:solidFill>
                  <a:srgbClr val="263383"/>
                </a:solidFill>
                <a:latin typeface="Arial Black"/>
                <a:cs typeface="Arial Black"/>
              </a:rPr>
              <a:t>IoT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04">
                <a:solidFill>
                  <a:srgbClr val="263383"/>
                </a:solidFill>
                <a:latin typeface="Arial Black"/>
                <a:cs typeface="Arial Black"/>
              </a:rPr>
              <a:t>devices,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95">
                <a:solidFill>
                  <a:srgbClr val="263383"/>
                </a:solidFill>
                <a:latin typeface="Arial Black"/>
                <a:cs typeface="Arial Black"/>
              </a:rPr>
              <a:t>addressing  </a:t>
            </a:r>
            <a:r>
              <a:rPr dirty="0" sz="2600" spc="-215">
                <a:solidFill>
                  <a:srgbClr val="263383"/>
                </a:solidFill>
                <a:latin typeface="Arial Black"/>
                <a:cs typeface="Arial Black"/>
              </a:rPr>
              <a:t>emerging </a:t>
            </a:r>
            <a:r>
              <a:rPr dirty="0" sz="2600" spc="-175">
                <a:solidFill>
                  <a:srgbClr val="263383"/>
                </a:solidFill>
                <a:latin typeface="Arial Black"/>
                <a:cs typeface="Arial Black"/>
              </a:rPr>
              <a:t>threats </a:t>
            </a:r>
            <a:r>
              <a:rPr dirty="0" sz="2600" spc="-150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2600" spc="-204">
                <a:solidFill>
                  <a:srgbClr val="263383"/>
                </a:solidFill>
                <a:latin typeface="Arial Black"/>
                <a:cs typeface="Arial Black"/>
              </a:rPr>
              <a:t>these</a:t>
            </a:r>
            <a:r>
              <a:rPr dirty="0" sz="2600" spc="-4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35">
                <a:solidFill>
                  <a:srgbClr val="263383"/>
                </a:solidFill>
                <a:latin typeface="Arial Black"/>
                <a:cs typeface="Arial Black"/>
              </a:rPr>
              <a:t>areas.</a:t>
            </a:r>
            <a:endParaRPr sz="2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550">
              <a:latin typeface="Arial Black"/>
              <a:cs typeface="Arial Black"/>
            </a:endParaRPr>
          </a:p>
          <a:p>
            <a:pPr algn="ctr" marL="313055" marR="306070">
              <a:lnSpc>
                <a:spcPct val="115399"/>
              </a:lnSpc>
              <a:spcBef>
                <a:spcPts val="5"/>
              </a:spcBef>
            </a:pPr>
            <a:r>
              <a:rPr dirty="0" sz="2600" spc="25" b="1">
                <a:solidFill>
                  <a:srgbClr val="263383"/>
                </a:solidFill>
                <a:latin typeface="Arial"/>
                <a:cs typeface="Arial"/>
              </a:rPr>
              <a:t>Self-Learning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15" b="1">
                <a:solidFill>
                  <a:srgbClr val="263383"/>
                </a:solidFill>
                <a:latin typeface="Arial"/>
                <a:cs typeface="Arial"/>
              </a:rPr>
              <a:t>NIDS: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-140">
                <a:solidFill>
                  <a:srgbClr val="263383"/>
                </a:solidFill>
                <a:latin typeface="Arial Black"/>
                <a:cs typeface="Arial Black"/>
              </a:rPr>
              <a:t>Develop</a:t>
            </a:r>
            <a:r>
              <a:rPr dirty="0" sz="26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90">
                <a:solidFill>
                  <a:srgbClr val="263383"/>
                </a:solidFill>
                <a:latin typeface="Arial Black"/>
                <a:cs typeface="Arial Black"/>
              </a:rPr>
              <a:t>a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263383"/>
                </a:solidFill>
                <a:latin typeface="Arial Black"/>
                <a:cs typeface="Arial Black"/>
              </a:rPr>
              <a:t>self-learning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95">
                <a:solidFill>
                  <a:srgbClr val="263383"/>
                </a:solidFill>
                <a:latin typeface="Arial Black"/>
                <a:cs typeface="Arial Black"/>
              </a:rPr>
              <a:t>NIDS</a:t>
            </a:r>
            <a:r>
              <a:rPr dirty="0" sz="26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263383"/>
                </a:solidFill>
                <a:latin typeface="Arial Black"/>
                <a:cs typeface="Arial Black"/>
              </a:rPr>
              <a:t>that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40">
                <a:solidFill>
                  <a:srgbClr val="263383"/>
                </a:solidFill>
                <a:latin typeface="Arial Black"/>
                <a:cs typeface="Arial Black"/>
              </a:rPr>
              <a:t>can</a:t>
            </a:r>
            <a:r>
              <a:rPr dirty="0" sz="26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263383"/>
                </a:solidFill>
                <a:latin typeface="Arial Black"/>
                <a:cs typeface="Arial Black"/>
              </a:rPr>
              <a:t>adapt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263383"/>
                </a:solidFill>
                <a:latin typeface="Arial Black"/>
                <a:cs typeface="Arial Black"/>
              </a:rPr>
              <a:t>improve</a:t>
            </a:r>
            <a:r>
              <a:rPr dirty="0" sz="26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90">
                <a:solidFill>
                  <a:srgbClr val="263383"/>
                </a:solidFill>
                <a:latin typeface="Arial Black"/>
                <a:cs typeface="Arial Black"/>
              </a:rPr>
              <a:t>its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263383"/>
                </a:solidFill>
                <a:latin typeface="Arial Black"/>
                <a:cs typeface="Arial Black"/>
              </a:rPr>
              <a:t>detection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accuracy  </a:t>
            </a:r>
            <a:r>
              <a:rPr dirty="0" sz="2600" spc="-140">
                <a:solidFill>
                  <a:srgbClr val="263383"/>
                </a:solidFill>
                <a:latin typeface="Arial Black"/>
                <a:cs typeface="Arial Black"/>
              </a:rPr>
              <a:t>over </a:t>
            </a:r>
            <a:r>
              <a:rPr dirty="0" sz="2600" spc="-185">
                <a:solidFill>
                  <a:srgbClr val="263383"/>
                </a:solidFill>
                <a:latin typeface="Arial Black"/>
                <a:cs typeface="Arial Black"/>
              </a:rPr>
              <a:t>time </a:t>
            </a:r>
            <a:r>
              <a:rPr dirty="0" sz="2600" spc="-95">
                <a:solidFill>
                  <a:srgbClr val="263383"/>
                </a:solidFill>
                <a:latin typeface="Arial Black"/>
                <a:cs typeface="Arial Black"/>
              </a:rPr>
              <a:t>by </a:t>
            </a:r>
            <a:r>
              <a:rPr dirty="0" sz="2600" spc="-200">
                <a:solidFill>
                  <a:srgbClr val="263383"/>
                </a:solidFill>
                <a:latin typeface="Arial Black"/>
                <a:cs typeface="Arial Black"/>
              </a:rPr>
              <a:t>analyzing </a:t>
            </a:r>
            <a:r>
              <a:rPr dirty="0" sz="2600" spc="-220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2600" spc="-140">
                <a:solidFill>
                  <a:srgbClr val="263383"/>
                </a:solidFill>
                <a:latin typeface="Arial Black"/>
                <a:cs typeface="Arial Black"/>
              </a:rPr>
              <a:t>traffic</a:t>
            </a:r>
            <a:r>
              <a:rPr dirty="0" sz="2600" spc="-57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263383"/>
                </a:solidFill>
                <a:latin typeface="Arial Black"/>
                <a:cs typeface="Arial Black"/>
              </a:rPr>
              <a:t>patterns.</a:t>
            </a:r>
            <a:endParaRPr sz="2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550">
              <a:latin typeface="Arial Black"/>
              <a:cs typeface="Arial Black"/>
            </a:endParaRPr>
          </a:p>
          <a:p>
            <a:pPr algn="ctr" marL="935990" marR="928369">
              <a:lnSpc>
                <a:spcPct val="115399"/>
              </a:lnSpc>
            </a:pPr>
            <a:r>
              <a:rPr dirty="0" sz="2600" spc="55" b="1">
                <a:solidFill>
                  <a:srgbClr val="263383"/>
                </a:solidFill>
                <a:latin typeface="Arial"/>
                <a:cs typeface="Arial"/>
              </a:rPr>
              <a:t>Attack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60" b="1">
                <a:solidFill>
                  <a:srgbClr val="263383"/>
                </a:solidFill>
                <a:latin typeface="Arial"/>
                <a:cs typeface="Arial"/>
              </a:rPr>
              <a:t>Attribution: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-200">
                <a:solidFill>
                  <a:srgbClr val="263383"/>
                </a:solidFill>
                <a:latin typeface="Arial Black"/>
                <a:cs typeface="Arial Black"/>
              </a:rPr>
              <a:t>Explore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80">
                <a:solidFill>
                  <a:srgbClr val="263383"/>
                </a:solidFill>
                <a:latin typeface="Arial Black"/>
                <a:cs typeface="Arial Black"/>
              </a:rPr>
              <a:t>ways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00">
                <a:solidFill>
                  <a:srgbClr val="263383"/>
                </a:solidFill>
                <a:latin typeface="Arial Black"/>
                <a:cs typeface="Arial Black"/>
              </a:rPr>
              <a:t>trace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70">
                <a:solidFill>
                  <a:srgbClr val="263383"/>
                </a:solidFill>
                <a:latin typeface="Arial Black"/>
                <a:cs typeface="Arial Black"/>
              </a:rPr>
              <a:t>detected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60">
                <a:solidFill>
                  <a:srgbClr val="263383"/>
                </a:solidFill>
                <a:latin typeface="Arial Black"/>
                <a:cs typeface="Arial Black"/>
              </a:rPr>
              <a:t>attacks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75">
                <a:solidFill>
                  <a:srgbClr val="263383"/>
                </a:solidFill>
                <a:latin typeface="Arial Black"/>
                <a:cs typeface="Arial Black"/>
              </a:rPr>
              <a:t>back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45">
                <a:solidFill>
                  <a:srgbClr val="263383"/>
                </a:solidFill>
                <a:latin typeface="Arial Black"/>
                <a:cs typeface="Arial Black"/>
              </a:rPr>
              <a:t>their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200">
                <a:solidFill>
                  <a:srgbClr val="263383"/>
                </a:solidFill>
                <a:latin typeface="Arial Black"/>
                <a:cs typeface="Arial Black"/>
              </a:rPr>
              <a:t>source,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90">
                <a:solidFill>
                  <a:srgbClr val="263383"/>
                </a:solidFill>
                <a:latin typeface="Arial Black"/>
                <a:cs typeface="Arial Black"/>
              </a:rPr>
              <a:t>aiding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0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26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263383"/>
                </a:solidFill>
                <a:latin typeface="Arial Black"/>
                <a:cs typeface="Arial Black"/>
              </a:rPr>
              <a:t>the  </a:t>
            </a:r>
            <a:r>
              <a:rPr dirty="0" sz="2600" spc="-160">
                <a:solidFill>
                  <a:srgbClr val="263383"/>
                </a:solidFill>
                <a:latin typeface="Arial Black"/>
                <a:cs typeface="Arial Black"/>
              </a:rPr>
              <a:t>identification </a:t>
            </a:r>
            <a:r>
              <a:rPr dirty="0" sz="26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600" spc="-31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600" spc="-195">
                <a:solidFill>
                  <a:srgbClr val="263383"/>
                </a:solidFill>
                <a:latin typeface="Arial Black"/>
                <a:cs typeface="Arial Black"/>
              </a:rPr>
              <a:t>NIDS.</a:t>
            </a:r>
            <a:endParaRPr sz="2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771" y="0"/>
            <a:ext cx="4251228" cy="472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727264"/>
            <a:ext cx="5481320" cy="5560060"/>
            <a:chOff x="0" y="4727264"/>
            <a:chExt cx="5481320" cy="5560060"/>
          </a:xfrm>
        </p:grpSpPr>
        <p:sp>
          <p:nvSpPr>
            <p:cNvPr id="4" name="object 4"/>
            <p:cNvSpPr/>
            <p:nvPr/>
          </p:nvSpPr>
          <p:spPr>
            <a:xfrm>
              <a:off x="0" y="5284165"/>
              <a:ext cx="3130996" cy="50028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4727264"/>
              <a:ext cx="5480773" cy="55597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3153156" y="0"/>
            <a:ext cx="5134843" cy="8229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874376" cy="5284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9085" y="202597"/>
            <a:ext cx="608838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25">
                <a:latin typeface="Arial"/>
                <a:cs typeface="Arial"/>
              </a:rPr>
              <a:t>REAL </a:t>
            </a:r>
            <a:r>
              <a:rPr dirty="0" sz="5200" spc="80">
                <a:latin typeface="Arial"/>
                <a:cs typeface="Arial"/>
              </a:rPr>
              <a:t>TIME</a:t>
            </a:r>
            <a:r>
              <a:rPr dirty="0" sz="5200" spc="-275">
                <a:latin typeface="Arial"/>
                <a:cs typeface="Arial"/>
              </a:rPr>
              <a:t> </a:t>
            </a:r>
            <a:r>
              <a:rPr dirty="0" sz="5200" spc="-170">
                <a:latin typeface="Arial"/>
                <a:cs typeface="Arial"/>
              </a:rPr>
              <a:t>USAGE:</a:t>
            </a:r>
            <a:endParaRPr sz="5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7008" y="2319488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17373" y="1124879"/>
            <a:ext cx="14824710" cy="211328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949960" algn="l"/>
              </a:tabLst>
            </a:pPr>
            <a:r>
              <a:rPr dirty="0" sz="5200" spc="-535">
                <a:solidFill>
                  <a:srgbClr val="263383"/>
                </a:solidFill>
                <a:latin typeface="Arial Black"/>
                <a:cs typeface="Arial Black"/>
              </a:rPr>
              <a:t>1.	</a:t>
            </a:r>
            <a:r>
              <a:rPr dirty="0" sz="5200" spc="190" b="1">
                <a:solidFill>
                  <a:srgbClr val="263383"/>
                </a:solidFill>
                <a:latin typeface="Arial"/>
                <a:cs typeface="Arial"/>
              </a:rPr>
              <a:t>Immediate </a:t>
            </a:r>
            <a:r>
              <a:rPr dirty="0" sz="5200" spc="135" b="1">
                <a:solidFill>
                  <a:srgbClr val="263383"/>
                </a:solidFill>
                <a:latin typeface="Arial"/>
                <a:cs typeface="Arial"/>
              </a:rPr>
              <a:t>Threat</a:t>
            </a:r>
            <a:r>
              <a:rPr dirty="0" sz="5200" spc="-63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75" b="1">
                <a:solidFill>
                  <a:srgbClr val="263383"/>
                </a:solidFill>
                <a:latin typeface="Arial"/>
                <a:cs typeface="Arial"/>
              </a:rPr>
              <a:t>Detection</a:t>
            </a:r>
            <a:endParaRPr sz="5200">
              <a:latin typeface="Arial"/>
              <a:cs typeface="Arial"/>
            </a:endParaRPr>
          </a:p>
          <a:p>
            <a:pPr marL="2592070" marR="5080">
              <a:lnSpc>
                <a:spcPts val="4730"/>
              </a:lnSpc>
              <a:spcBef>
                <a:spcPts val="165"/>
              </a:spcBef>
            </a:pP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It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3400" spc="-180">
                <a:solidFill>
                  <a:srgbClr val="263383"/>
                </a:solidFill>
                <a:latin typeface="Arial Black"/>
                <a:cs typeface="Arial Black"/>
              </a:rPr>
              <a:t>monitor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real-time </a:t>
            </a:r>
            <a:r>
              <a:rPr dirty="0" sz="3400" spc="-254">
                <a:solidFill>
                  <a:srgbClr val="263383"/>
                </a:solidFill>
                <a:latin typeface="Arial Black"/>
                <a:cs typeface="Arial Black"/>
              </a:rPr>
              <a:t>incoming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Traffic.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It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detect</a:t>
            </a:r>
            <a:r>
              <a:rPr dirty="0" sz="3400" spc="-79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SQL 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Injection,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Cross-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site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Scripting(XSS)</a:t>
            </a:r>
            <a:r>
              <a:rPr dirty="0" sz="3400" spc="-53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attacks,etc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2481" y="3552617"/>
            <a:ext cx="57594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b="1">
                <a:solidFill>
                  <a:srgbClr val="263383"/>
                </a:solidFill>
                <a:latin typeface="Arial"/>
                <a:cs typeface="Arial"/>
              </a:rPr>
              <a:t>2</a:t>
            </a:r>
            <a:r>
              <a:rPr dirty="0" sz="5200" spc="-15" b="1">
                <a:solidFill>
                  <a:srgbClr val="263383"/>
                </a:solidFill>
                <a:latin typeface="Arial"/>
                <a:cs typeface="Arial"/>
              </a:rPr>
              <a:t>.</a:t>
            </a:r>
            <a:endParaRPr sz="5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47008" y="4922199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30182" y="3552617"/>
            <a:ext cx="12490450" cy="2287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50" b="1">
                <a:solidFill>
                  <a:srgbClr val="263383"/>
                </a:solidFill>
                <a:latin typeface="Arial"/>
                <a:cs typeface="Arial"/>
              </a:rPr>
              <a:t>DDoS</a:t>
            </a:r>
            <a:r>
              <a:rPr dirty="0" sz="5200" spc="-2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45" b="1">
                <a:solidFill>
                  <a:srgbClr val="263383"/>
                </a:solidFill>
                <a:latin typeface="Arial"/>
                <a:cs typeface="Arial"/>
              </a:rPr>
              <a:t>Mitigation</a:t>
            </a:r>
            <a:endParaRPr sz="5200">
              <a:latin typeface="Arial"/>
              <a:cs typeface="Arial"/>
            </a:endParaRPr>
          </a:p>
          <a:p>
            <a:pPr marL="2188210" marR="5080" indent="-1221105">
              <a:lnSpc>
                <a:spcPct val="115799"/>
              </a:lnSpc>
              <a:spcBef>
                <a:spcPts val="2125"/>
              </a:spcBef>
            </a:pPr>
            <a:r>
              <a:rPr dirty="0" sz="3400" spc="-32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60">
                <a:solidFill>
                  <a:srgbClr val="263383"/>
                </a:solidFill>
                <a:latin typeface="Arial Black"/>
                <a:cs typeface="Arial Black"/>
              </a:rPr>
              <a:t>Ids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detect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400" spc="-260">
                <a:solidFill>
                  <a:srgbClr val="263383"/>
                </a:solidFill>
                <a:latin typeface="Arial Black"/>
                <a:cs typeface="Arial Black"/>
              </a:rPr>
              <a:t>mitigate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real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time </a:t>
            </a:r>
            <a:r>
              <a:rPr dirty="0" sz="3400" spc="-335">
                <a:solidFill>
                  <a:srgbClr val="263383"/>
                </a:solidFill>
                <a:latin typeface="Arial Black"/>
                <a:cs typeface="Arial Black"/>
              </a:rPr>
              <a:t>attacks</a:t>
            </a:r>
            <a:r>
              <a:rPr dirty="0" sz="3400" spc="-81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20">
                <a:solidFill>
                  <a:srgbClr val="263383"/>
                </a:solidFill>
                <a:latin typeface="Arial Black"/>
                <a:cs typeface="Arial Black"/>
              </a:rPr>
              <a:t>by 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idetifiying the </a:t>
            </a:r>
            <a:r>
              <a:rPr dirty="0" sz="3400" spc="-180">
                <a:solidFill>
                  <a:srgbClr val="263383"/>
                </a:solidFill>
                <a:latin typeface="Arial Black"/>
                <a:cs typeface="Arial Black"/>
              </a:rPr>
              <a:t>traffic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from </a:t>
            </a:r>
            <a:r>
              <a:rPr dirty="0" sz="3400" spc="-190">
                <a:solidFill>
                  <a:srgbClr val="263383"/>
                </a:solidFill>
                <a:latin typeface="Arial Black"/>
                <a:cs typeface="Arial Black"/>
              </a:rPr>
              <a:t>multiple</a:t>
            </a:r>
            <a:r>
              <a:rPr dirty="0" sz="3400" spc="-8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sources.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74018" y="7739374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84127" y="6289142"/>
            <a:ext cx="15977869" cy="2968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80" b="1">
                <a:solidFill>
                  <a:srgbClr val="263383"/>
                </a:solidFill>
                <a:latin typeface="Arial"/>
                <a:cs typeface="Arial"/>
              </a:rPr>
              <a:t>3. </a:t>
            </a:r>
            <a:r>
              <a:rPr dirty="0" sz="5200" spc="125" b="1">
                <a:solidFill>
                  <a:srgbClr val="263383"/>
                </a:solidFill>
                <a:latin typeface="Arial"/>
                <a:cs typeface="Arial"/>
              </a:rPr>
              <a:t>Bot</a:t>
            </a:r>
            <a:r>
              <a:rPr dirty="0" sz="5200" spc="-108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5200" b="1">
                <a:solidFill>
                  <a:srgbClr val="263383"/>
                </a:solidFill>
                <a:latin typeface="Arial"/>
                <a:cs typeface="Arial"/>
              </a:rPr>
              <a:t>Scraping </a:t>
            </a:r>
            <a:r>
              <a:rPr dirty="0" sz="5200" spc="150" b="1">
                <a:solidFill>
                  <a:srgbClr val="263383"/>
                </a:solidFill>
                <a:latin typeface="Arial"/>
                <a:cs typeface="Arial"/>
              </a:rPr>
              <a:t>protection.</a:t>
            </a:r>
            <a:endParaRPr sz="5200">
              <a:latin typeface="Arial"/>
              <a:cs typeface="Arial"/>
            </a:endParaRPr>
          </a:p>
          <a:p>
            <a:pPr algn="ctr" marL="3098800" marR="5080">
              <a:lnSpc>
                <a:spcPct val="115799"/>
              </a:lnSpc>
              <a:spcBef>
                <a:spcPts val="2760"/>
              </a:spcBef>
            </a:pPr>
            <a:r>
              <a:rPr dirty="0" sz="3400" spc="-32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IDS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detect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unusual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patterns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3400" spc="-79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requests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behavior 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that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indicate </a:t>
            </a:r>
            <a:r>
              <a:rPr dirty="0" sz="3400" spc="-125">
                <a:solidFill>
                  <a:srgbClr val="263383"/>
                </a:solidFill>
                <a:latin typeface="Arial Black"/>
                <a:cs typeface="Arial Black"/>
              </a:rPr>
              <a:t>bot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activity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in real-time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block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them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from  </a:t>
            </a:r>
            <a:r>
              <a:rPr dirty="0" sz="3400" spc="-340">
                <a:solidFill>
                  <a:srgbClr val="263383"/>
                </a:solidFill>
                <a:latin typeface="Arial Black"/>
                <a:cs typeface="Arial Black"/>
              </a:rPr>
              <a:t>accessing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server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676686" cy="5136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711763" y="5576681"/>
            <a:ext cx="4576236" cy="4710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711763" y="0"/>
            <a:ext cx="4576236" cy="5135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8130" y="200090"/>
            <a:ext cx="1172273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340">
                <a:latin typeface="Arial"/>
                <a:cs typeface="Arial"/>
              </a:rPr>
              <a:t>4</a:t>
            </a:r>
            <a:r>
              <a:rPr dirty="0" sz="5200" spc="-229">
                <a:latin typeface="Arial"/>
                <a:cs typeface="Arial"/>
              </a:rPr>
              <a:t> </a:t>
            </a:r>
            <a:r>
              <a:rPr dirty="0" sz="5200" spc="-15">
                <a:latin typeface="Arial"/>
                <a:cs typeface="Arial"/>
              </a:rPr>
              <a:t>.</a:t>
            </a:r>
            <a:r>
              <a:rPr dirty="0" sz="5200" spc="-229">
                <a:latin typeface="Arial"/>
                <a:cs typeface="Arial"/>
              </a:rPr>
              <a:t> </a:t>
            </a:r>
            <a:r>
              <a:rPr dirty="0" sz="5200" spc="30">
                <a:latin typeface="Arial"/>
                <a:cs typeface="Arial"/>
              </a:rPr>
              <a:t>Api</a:t>
            </a:r>
            <a:r>
              <a:rPr dirty="0" sz="5200" spc="-229">
                <a:latin typeface="Arial"/>
                <a:cs typeface="Arial"/>
              </a:rPr>
              <a:t> </a:t>
            </a:r>
            <a:r>
              <a:rPr dirty="0" sz="5200" spc="110">
                <a:latin typeface="Arial"/>
                <a:cs typeface="Arial"/>
              </a:rPr>
              <a:t>and</a:t>
            </a:r>
            <a:r>
              <a:rPr dirty="0" sz="5200" spc="-229">
                <a:latin typeface="Arial"/>
                <a:cs typeface="Arial"/>
              </a:rPr>
              <a:t> </a:t>
            </a:r>
            <a:r>
              <a:rPr dirty="0" sz="5200" spc="90">
                <a:latin typeface="Arial"/>
                <a:cs typeface="Arial"/>
              </a:rPr>
              <a:t>Web</a:t>
            </a:r>
            <a:r>
              <a:rPr dirty="0" sz="5200" spc="-229">
                <a:latin typeface="Arial"/>
                <a:cs typeface="Arial"/>
              </a:rPr>
              <a:t> </a:t>
            </a:r>
            <a:r>
              <a:rPr dirty="0" sz="5200" spc="105">
                <a:latin typeface="Arial"/>
                <a:cs typeface="Arial"/>
              </a:rPr>
              <a:t>Application</a:t>
            </a:r>
            <a:r>
              <a:rPr dirty="0" sz="5200" spc="-229">
                <a:latin typeface="Arial"/>
                <a:cs typeface="Arial"/>
              </a:rPr>
              <a:t> </a:t>
            </a:r>
            <a:r>
              <a:rPr dirty="0" sz="5200" spc="85">
                <a:latin typeface="Arial"/>
                <a:cs typeface="Arial"/>
              </a:rPr>
              <a:t>Security</a:t>
            </a:r>
            <a:endParaRPr sz="5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63863" y="1440216"/>
            <a:ext cx="152400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37121" y="4765075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37121" y="8168014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5138" y="1132870"/>
            <a:ext cx="18145125" cy="915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10840" marR="1584325">
              <a:lnSpc>
                <a:spcPct val="115799"/>
              </a:lnSpc>
              <a:spcBef>
                <a:spcPts val="100"/>
              </a:spcBef>
            </a:pP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For </a:t>
            </a:r>
            <a:r>
              <a:rPr dirty="0" sz="3400" spc="-320">
                <a:solidFill>
                  <a:srgbClr val="263383"/>
                </a:solidFill>
                <a:latin typeface="Arial Black"/>
                <a:cs typeface="Arial Black"/>
              </a:rPr>
              <a:t>web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applications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APIs,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IDS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monitors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requests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 </a:t>
            </a:r>
            <a:r>
              <a:rPr dirty="0" sz="3400" spc="-260">
                <a:solidFill>
                  <a:srgbClr val="263383"/>
                </a:solidFill>
                <a:latin typeface="Arial Black"/>
                <a:cs typeface="Arial Black"/>
              </a:rPr>
              <a:t>responses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in real-time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400" spc="-165">
                <a:solidFill>
                  <a:srgbClr val="263383"/>
                </a:solidFill>
                <a:latin typeface="Arial Black"/>
                <a:cs typeface="Arial Black"/>
              </a:rPr>
              <a:t>identify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security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vulnerabilities, 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unauthorized </a:t>
            </a:r>
            <a:r>
              <a:rPr dirty="0" sz="3400" spc="-355">
                <a:solidFill>
                  <a:srgbClr val="263383"/>
                </a:solidFill>
                <a:latin typeface="Arial Black"/>
                <a:cs typeface="Arial Black"/>
              </a:rPr>
              <a:t>access,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abnormal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behavior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that could</a:t>
            </a:r>
            <a:r>
              <a:rPr dirty="0" sz="3400" spc="-8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indicate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an  </a:t>
            </a:r>
            <a:r>
              <a:rPr dirty="0" sz="3400" spc="-325">
                <a:solidFill>
                  <a:srgbClr val="263383"/>
                </a:solidFill>
                <a:latin typeface="Arial Black"/>
                <a:cs typeface="Arial Black"/>
              </a:rPr>
              <a:t>attack</a:t>
            </a:r>
            <a:endParaRPr sz="3400">
              <a:latin typeface="Arial Black"/>
              <a:cs typeface="Arial Black"/>
            </a:endParaRPr>
          </a:p>
          <a:p>
            <a:pPr marL="800735" indent="-735965">
              <a:lnSpc>
                <a:spcPts val="6175"/>
              </a:lnSpc>
              <a:buAutoNum type="arabicPeriod" startAt="5"/>
              <a:tabLst>
                <a:tab pos="801370" algn="l"/>
              </a:tabLst>
            </a:pPr>
            <a:r>
              <a:rPr dirty="0" sz="5200" spc="15" b="1">
                <a:solidFill>
                  <a:srgbClr val="263383"/>
                </a:solidFill>
                <a:latin typeface="Arial"/>
                <a:cs typeface="Arial"/>
              </a:rPr>
              <a:t>Real </a:t>
            </a:r>
            <a:r>
              <a:rPr dirty="0" sz="5200" spc="80" b="1">
                <a:solidFill>
                  <a:srgbClr val="263383"/>
                </a:solidFill>
                <a:latin typeface="Arial"/>
                <a:cs typeface="Arial"/>
              </a:rPr>
              <a:t>Time </a:t>
            </a:r>
            <a:r>
              <a:rPr dirty="0" sz="5200" spc="-125" b="1">
                <a:solidFill>
                  <a:srgbClr val="263383"/>
                </a:solidFill>
                <a:latin typeface="Arial"/>
                <a:cs typeface="Arial"/>
              </a:rPr>
              <a:t>Log</a:t>
            </a:r>
            <a:r>
              <a:rPr dirty="0" sz="5200" spc="-76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-35" b="1">
                <a:solidFill>
                  <a:srgbClr val="263383"/>
                </a:solidFill>
                <a:latin typeface="Arial"/>
                <a:cs typeface="Arial"/>
              </a:rPr>
              <a:t>Analysis.</a:t>
            </a:r>
            <a:endParaRPr sz="5200">
              <a:latin typeface="Arial"/>
              <a:cs typeface="Arial"/>
            </a:endParaRPr>
          </a:p>
          <a:p>
            <a:pPr marL="3084195" marR="3295015">
              <a:lnSpc>
                <a:spcPct val="115799"/>
              </a:lnSpc>
              <a:spcBef>
                <a:spcPts val="1105"/>
              </a:spcBef>
            </a:pPr>
            <a:r>
              <a:rPr dirty="0" sz="3400" spc="-32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IDS </a:t>
            </a:r>
            <a:r>
              <a:rPr dirty="0" sz="3400" spc="-280">
                <a:solidFill>
                  <a:srgbClr val="263383"/>
                </a:solidFill>
                <a:latin typeface="Arial Black"/>
                <a:cs typeface="Arial Black"/>
              </a:rPr>
              <a:t>analyzes </a:t>
            </a:r>
            <a:r>
              <a:rPr dirty="0" sz="3400" spc="-320">
                <a:solidFill>
                  <a:srgbClr val="263383"/>
                </a:solidFill>
                <a:latin typeface="Arial Black"/>
                <a:cs typeface="Arial Black"/>
              </a:rPr>
              <a:t>web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server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logs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real-time,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looking</a:t>
            </a:r>
            <a:r>
              <a:rPr dirty="0" sz="3400" spc="-6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for 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suspicious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log entries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patterns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that could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indicate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an 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ongoing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intrusion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attempt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an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exploitation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server 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vulnerabilities.</a:t>
            </a:r>
            <a:endParaRPr sz="3400">
              <a:latin typeface="Arial Black"/>
              <a:cs typeface="Arial Black"/>
            </a:endParaRPr>
          </a:p>
          <a:p>
            <a:pPr marL="778510" indent="-766445">
              <a:lnSpc>
                <a:spcPct val="100000"/>
              </a:lnSpc>
              <a:spcBef>
                <a:spcPts val="1660"/>
              </a:spcBef>
              <a:buAutoNum type="arabicPeriod" startAt="6"/>
              <a:tabLst>
                <a:tab pos="779145" algn="l"/>
              </a:tabLst>
            </a:pPr>
            <a:r>
              <a:rPr dirty="0" sz="5200" spc="80" b="1">
                <a:solidFill>
                  <a:srgbClr val="263383"/>
                </a:solidFill>
                <a:latin typeface="Arial"/>
                <a:cs typeface="Arial"/>
              </a:rPr>
              <a:t>Alerting </a:t>
            </a:r>
            <a:r>
              <a:rPr dirty="0" sz="5200" spc="110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5200" spc="155" b="1">
                <a:solidFill>
                  <a:srgbClr val="263383"/>
                </a:solidFill>
                <a:latin typeface="Arial"/>
                <a:cs typeface="Arial"/>
              </a:rPr>
              <a:t>Incident</a:t>
            </a:r>
            <a:r>
              <a:rPr dirty="0" sz="5200" spc="-85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-35" b="1">
                <a:solidFill>
                  <a:srgbClr val="263383"/>
                </a:solidFill>
                <a:latin typeface="Arial"/>
                <a:cs typeface="Arial"/>
              </a:rPr>
              <a:t>Response</a:t>
            </a:r>
            <a:endParaRPr sz="5200">
              <a:latin typeface="Arial"/>
              <a:cs typeface="Arial"/>
            </a:endParaRPr>
          </a:p>
          <a:p>
            <a:pPr marL="3084195" marR="5080">
              <a:lnSpc>
                <a:spcPts val="4720"/>
              </a:lnSpc>
              <a:spcBef>
                <a:spcPts val="265"/>
              </a:spcBef>
            </a:pP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When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IDS detects </a:t>
            </a:r>
            <a:r>
              <a:rPr dirty="0" sz="3400" spc="-375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threat, </a:t>
            </a:r>
            <a:r>
              <a:rPr dirty="0" sz="3400" spc="-170">
                <a:solidFill>
                  <a:srgbClr val="263383"/>
                </a:solidFill>
                <a:latin typeface="Arial Black"/>
                <a:cs typeface="Arial Black"/>
              </a:rPr>
              <a:t>it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sends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real-time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alerts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security 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personnel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administrators,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enabling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immediate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incident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response.</a:t>
            </a:r>
            <a:r>
              <a:rPr dirty="0" sz="3400" spc="-81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263383"/>
                </a:solidFill>
                <a:latin typeface="Arial Black"/>
                <a:cs typeface="Arial Black"/>
              </a:rPr>
              <a:t>This 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include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blocking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IP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addresses,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isolating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compromised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systems,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 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shutting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down </a:t>
            </a:r>
            <a:r>
              <a:rPr dirty="0" sz="3400" spc="-185">
                <a:solidFill>
                  <a:srgbClr val="263383"/>
                </a:solidFill>
                <a:latin typeface="Arial Black"/>
                <a:cs typeface="Arial Black"/>
              </a:rPr>
              <a:t>potentially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affected</a:t>
            </a:r>
            <a:r>
              <a:rPr dirty="0" sz="3400" spc="-5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services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87060" y="0"/>
            <a:ext cx="4900939" cy="45370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1449143"/>
            <a:ext cx="17475835" cy="8837930"/>
            <a:chOff x="0" y="1449143"/>
            <a:chExt cx="17475835" cy="8837930"/>
          </a:xfrm>
        </p:grpSpPr>
        <p:sp>
          <p:nvSpPr>
            <p:cNvPr id="4" name="object 4"/>
            <p:cNvSpPr/>
            <p:nvPr/>
          </p:nvSpPr>
          <p:spPr>
            <a:xfrm>
              <a:off x="0" y="4861986"/>
              <a:ext cx="4365437" cy="54250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61357" y="1449143"/>
              <a:ext cx="16014065" cy="8500110"/>
            </a:xfrm>
            <a:custGeom>
              <a:avLst/>
              <a:gdLst/>
              <a:ahLst/>
              <a:cxnLst/>
              <a:rect l="l" t="t" r="r" b="b"/>
              <a:pathLst>
                <a:path w="16014065" h="8500110">
                  <a:moveTo>
                    <a:pt x="16014007" y="8499911"/>
                  </a:moveTo>
                  <a:lnTo>
                    <a:pt x="0" y="8499911"/>
                  </a:lnTo>
                  <a:lnTo>
                    <a:pt x="0" y="0"/>
                  </a:lnTo>
                  <a:lnTo>
                    <a:pt x="16014007" y="0"/>
                  </a:lnTo>
                  <a:lnTo>
                    <a:pt x="16014007" y="8499911"/>
                  </a:lnTo>
                  <a:close/>
                </a:path>
              </a:pathLst>
            </a:custGeom>
            <a:solidFill>
              <a:srgbClr val="ED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9982" y="1730702"/>
              <a:ext cx="104775" cy="1047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89982" y="3616652"/>
              <a:ext cx="104775" cy="1047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18557" y="7798128"/>
              <a:ext cx="104775" cy="1047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71586" y="7979105"/>
              <a:ext cx="1377950" cy="38100"/>
            </a:xfrm>
            <a:custGeom>
              <a:avLst/>
              <a:gdLst/>
              <a:ahLst/>
              <a:cxnLst/>
              <a:rect l="l" t="t" r="r" b="b"/>
              <a:pathLst>
                <a:path w="1377950" h="38100">
                  <a:moveTo>
                    <a:pt x="1377581" y="0"/>
                  </a:moveTo>
                  <a:lnTo>
                    <a:pt x="1097000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1097000" y="38100"/>
                  </a:lnTo>
                  <a:lnTo>
                    <a:pt x="1377581" y="38100"/>
                  </a:lnTo>
                  <a:lnTo>
                    <a:pt x="1377581" y="0"/>
                  </a:lnTo>
                  <a:close/>
                </a:path>
              </a:pathLst>
            </a:custGeom>
            <a:solidFill>
              <a:srgbClr val="2633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486757" y="1319438"/>
            <a:ext cx="15958819" cy="8466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2465" marR="5080">
              <a:lnSpc>
                <a:spcPct val="135200"/>
              </a:lnSpc>
              <a:spcBef>
                <a:spcPts val="100"/>
              </a:spcBef>
            </a:pPr>
            <a:r>
              <a:rPr dirty="0" u="heavy" sz="3050" spc="-765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050" spc="-8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OPERATING </a:t>
            </a:r>
            <a:r>
              <a:rPr dirty="0" u="heavy" sz="3050" spc="-8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SYSTEM </a:t>
            </a:r>
            <a:r>
              <a:rPr dirty="0" u="heavy" sz="3050" spc="-4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:-</a:t>
            </a:r>
            <a:r>
              <a:rPr dirty="0" sz="3050" spc="-4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3050" spc="-80" b="1">
                <a:solidFill>
                  <a:srgbClr val="263383"/>
                </a:solidFill>
                <a:latin typeface="Courier New"/>
                <a:cs typeface="Courier New"/>
              </a:rPr>
              <a:t>Common choices include </a:t>
            </a:r>
            <a:r>
              <a:rPr dirty="0" sz="3050" spc="-75" b="1">
                <a:solidFill>
                  <a:srgbClr val="263383"/>
                </a:solidFill>
                <a:latin typeface="Courier New"/>
                <a:cs typeface="Courier New"/>
              </a:rPr>
              <a:t>Linux </a:t>
            </a:r>
            <a:r>
              <a:rPr dirty="0" sz="3050" spc="-85" b="1">
                <a:solidFill>
                  <a:srgbClr val="263383"/>
                </a:solidFill>
                <a:latin typeface="Courier New"/>
                <a:cs typeface="Courier New"/>
              </a:rPr>
              <a:t>distributions</a:t>
            </a:r>
            <a:r>
              <a:rPr dirty="0" sz="3050" spc="-88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3050" spc="-80" b="1">
                <a:solidFill>
                  <a:srgbClr val="263383"/>
                </a:solidFill>
                <a:latin typeface="Courier New"/>
                <a:cs typeface="Courier New"/>
              </a:rPr>
              <a:t>(e.g.,  Ubuntu, CentOS, Debian) </a:t>
            </a:r>
            <a:r>
              <a:rPr dirty="0" sz="3050" spc="-45" b="1">
                <a:solidFill>
                  <a:srgbClr val="263383"/>
                </a:solidFill>
                <a:latin typeface="Courier New"/>
                <a:cs typeface="Courier New"/>
              </a:rPr>
              <a:t>or </a:t>
            </a:r>
            <a:r>
              <a:rPr dirty="0" sz="3050" spc="-85" b="1">
                <a:solidFill>
                  <a:srgbClr val="263383"/>
                </a:solidFill>
                <a:latin typeface="Courier New"/>
                <a:cs typeface="Courier New"/>
              </a:rPr>
              <a:t>specialized IDS-focused operating </a:t>
            </a:r>
            <a:r>
              <a:rPr dirty="0" sz="3050" spc="-80" b="1">
                <a:solidFill>
                  <a:srgbClr val="263383"/>
                </a:solidFill>
                <a:latin typeface="Courier New"/>
                <a:cs typeface="Courier New"/>
              </a:rPr>
              <a:t>systems  </a:t>
            </a:r>
            <a:r>
              <a:rPr dirty="0" sz="3050" spc="-70" b="1">
                <a:solidFill>
                  <a:srgbClr val="263383"/>
                </a:solidFill>
                <a:latin typeface="Courier New"/>
                <a:cs typeface="Courier New"/>
              </a:rPr>
              <a:t>like </a:t>
            </a:r>
            <a:r>
              <a:rPr dirty="0" sz="3050" spc="-80" b="1">
                <a:solidFill>
                  <a:srgbClr val="263383"/>
                </a:solidFill>
                <a:latin typeface="Courier New"/>
                <a:cs typeface="Courier New"/>
              </a:rPr>
              <a:t>Security</a:t>
            </a:r>
            <a:r>
              <a:rPr dirty="0" sz="3050" spc="-30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3050" spc="-75" b="1">
                <a:solidFill>
                  <a:srgbClr val="263383"/>
                </a:solidFill>
                <a:latin typeface="Courier New"/>
                <a:cs typeface="Courier New"/>
              </a:rPr>
              <a:t>Onion</a:t>
            </a:r>
            <a:endParaRPr sz="3050">
              <a:latin typeface="Courier New"/>
              <a:cs typeface="Courier New"/>
            </a:endParaRPr>
          </a:p>
          <a:p>
            <a:pPr marL="672465">
              <a:lnSpc>
                <a:spcPct val="100000"/>
              </a:lnSpc>
              <a:spcBef>
                <a:spcPts val="1290"/>
              </a:spcBef>
            </a:pPr>
            <a:r>
              <a:rPr dirty="0" u="heavy" sz="3050" spc="-765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050" spc="-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IDS </a:t>
            </a:r>
            <a:r>
              <a:rPr dirty="0" u="heavy" sz="3050" spc="-8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SOFTWARE </a:t>
            </a:r>
            <a:r>
              <a:rPr dirty="0" u="heavy" sz="3050" spc="-4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:-</a:t>
            </a:r>
            <a:r>
              <a:rPr dirty="0" sz="3050" spc="-4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3050" spc="-80" b="1">
                <a:solidFill>
                  <a:srgbClr val="263383"/>
                </a:solidFill>
                <a:latin typeface="Courier New"/>
                <a:cs typeface="Courier New"/>
              </a:rPr>
              <a:t>Common </a:t>
            </a:r>
            <a:r>
              <a:rPr dirty="0" sz="3050" spc="-85" b="1">
                <a:solidFill>
                  <a:srgbClr val="263383"/>
                </a:solidFill>
                <a:latin typeface="Courier New"/>
                <a:cs typeface="Courier New"/>
              </a:rPr>
              <a:t>open-source </a:t>
            </a:r>
            <a:r>
              <a:rPr dirty="0" sz="3050" spc="-60" b="1">
                <a:solidFill>
                  <a:srgbClr val="263383"/>
                </a:solidFill>
                <a:latin typeface="Courier New"/>
                <a:cs typeface="Courier New"/>
              </a:rPr>
              <a:t>IDS </a:t>
            </a:r>
            <a:r>
              <a:rPr dirty="0" sz="3050" spc="-80" b="1">
                <a:solidFill>
                  <a:srgbClr val="263383"/>
                </a:solidFill>
                <a:latin typeface="Courier New"/>
                <a:cs typeface="Courier New"/>
              </a:rPr>
              <a:t>options</a:t>
            </a:r>
            <a:r>
              <a:rPr dirty="0" sz="3050" spc="-894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3050" spc="-80" b="1">
                <a:solidFill>
                  <a:srgbClr val="263383"/>
                </a:solidFill>
                <a:latin typeface="Courier New"/>
                <a:cs typeface="Courier New"/>
              </a:rPr>
              <a:t>include:</a:t>
            </a:r>
            <a:endParaRPr sz="3050">
              <a:latin typeface="Courier New"/>
              <a:cs typeface="Courier New"/>
            </a:endParaRPr>
          </a:p>
          <a:p>
            <a:pPr marL="629285" indent="-450215">
              <a:lnSpc>
                <a:spcPct val="100000"/>
              </a:lnSpc>
              <a:spcBef>
                <a:spcPts val="1190"/>
              </a:spcBef>
              <a:buFont typeface="Courier New"/>
              <a:buAutoNum type="arabicPeriod"/>
              <a:tabLst>
                <a:tab pos="629920" algn="l"/>
              </a:tabLst>
            </a:pPr>
            <a:r>
              <a:rPr dirty="0" sz="2850" spc="-75" b="1">
                <a:solidFill>
                  <a:srgbClr val="263383"/>
                </a:solidFill>
                <a:latin typeface="Courier New"/>
                <a:cs typeface="Courier New"/>
              </a:rPr>
              <a:t>Snort: </a:t>
            </a:r>
            <a:r>
              <a:rPr dirty="0" sz="2850" b="1">
                <a:solidFill>
                  <a:srgbClr val="263383"/>
                </a:solidFill>
                <a:latin typeface="Courier New"/>
                <a:cs typeface="Courier New"/>
              </a:rPr>
              <a:t>A </a:t>
            </a:r>
            <a:r>
              <a:rPr dirty="0" sz="2850" spc="-75" b="1">
                <a:solidFill>
                  <a:srgbClr val="263383"/>
                </a:solidFill>
                <a:latin typeface="Courier New"/>
                <a:cs typeface="Courier New"/>
              </a:rPr>
              <a:t>widely </a:t>
            </a:r>
            <a:r>
              <a:rPr dirty="0" sz="2850" spc="-65" b="1">
                <a:solidFill>
                  <a:srgbClr val="263383"/>
                </a:solidFill>
                <a:latin typeface="Courier New"/>
                <a:cs typeface="Courier New"/>
              </a:rPr>
              <a:t>used </a:t>
            </a:r>
            <a:r>
              <a:rPr dirty="0" sz="2850" spc="-80" b="1">
                <a:solidFill>
                  <a:srgbClr val="263383"/>
                </a:solidFill>
                <a:latin typeface="Courier New"/>
                <a:cs typeface="Courier New"/>
              </a:rPr>
              <a:t>network-based</a:t>
            </a:r>
            <a:r>
              <a:rPr dirty="0" sz="2850" spc="-640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850" spc="-75" b="1">
                <a:solidFill>
                  <a:srgbClr val="263383"/>
                </a:solidFill>
                <a:latin typeface="Courier New"/>
                <a:cs typeface="Courier New"/>
              </a:rPr>
              <a:t>IDS/IPS.</a:t>
            </a:r>
            <a:endParaRPr sz="2850">
              <a:latin typeface="Courier New"/>
              <a:cs typeface="Courier New"/>
            </a:endParaRPr>
          </a:p>
          <a:p>
            <a:pPr marL="629285" indent="-450215">
              <a:lnSpc>
                <a:spcPct val="100000"/>
              </a:lnSpc>
              <a:spcBef>
                <a:spcPts val="1230"/>
              </a:spcBef>
              <a:buFont typeface="Courier New"/>
              <a:buAutoNum type="arabicPeriod"/>
              <a:tabLst>
                <a:tab pos="629920" algn="l"/>
              </a:tabLst>
            </a:pPr>
            <a:r>
              <a:rPr dirty="0" sz="2850" spc="-80" b="1">
                <a:solidFill>
                  <a:srgbClr val="263383"/>
                </a:solidFill>
                <a:latin typeface="Courier New"/>
                <a:cs typeface="Courier New"/>
              </a:rPr>
              <a:t>Suricata: </a:t>
            </a:r>
            <a:r>
              <a:rPr dirty="0" sz="2850" spc="-75" b="1">
                <a:solidFill>
                  <a:srgbClr val="263383"/>
                </a:solidFill>
                <a:latin typeface="Courier New"/>
                <a:cs typeface="Courier New"/>
              </a:rPr>
              <a:t>Another powerful </a:t>
            </a:r>
            <a:r>
              <a:rPr dirty="0" sz="2850" spc="-80" b="1">
                <a:solidFill>
                  <a:srgbClr val="263383"/>
                </a:solidFill>
                <a:latin typeface="Courier New"/>
                <a:cs typeface="Courier New"/>
              </a:rPr>
              <a:t>network-based</a:t>
            </a:r>
            <a:r>
              <a:rPr dirty="0" sz="2850" spc="-45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850" spc="-75" b="1">
                <a:solidFill>
                  <a:srgbClr val="263383"/>
                </a:solidFill>
                <a:latin typeface="Courier New"/>
                <a:cs typeface="Courier New"/>
              </a:rPr>
              <a:t>IDS/IPS.</a:t>
            </a:r>
            <a:endParaRPr sz="2850">
              <a:latin typeface="Courier New"/>
              <a:cs typeface="Courier New"/>
            </a:endParaRPr>
          </a:p>
          <a:p>
            <a:pPr marL="629285" marR="836294" indent="-450215">
              <a:lnSpc>
                <a:spcPts val="4650"/>
              </a:lnSpc>
              <a:spcBef>
                <a:spcPts val="359"/>
              </a:spcBef>
              <a:buFont typeface="Courier New"/>
              <a:buAutoNum type="arabicPeriod"/>
              <a:tabLst>
                <a:tab pos="629920" algn="l"/>
              </a:tabLst>
            </a:pPr>
            <a:r>
              <a:rPr dirty="0" sz="2850" spc="-75" b="1">
                <a:solidFill>
                  <a:srgbClr val="263383"/>
                </a:solidFill>
                <a:latin typeface="Courier New"/>
                <a:cs typeface="Courier New"/>
              </a:rPr>
              <a:t>OSSEC: </a:t>
            </a:r>
            <a:r>
              <a:rPr dirty="0" sz="2850" b="1">
                <a:solidFill>
                  <a:srgbClr val="263383"/>
                </a:solidFill>
                <a:latin typeface="Courier New"/>
                <a:cs typeface="Courier New"/>
              </a:rPr>
              <a:t>A </a:t>
            </a:r>
            <a:r>
              <a:rPr dirty="0" sz="2850" spc="-80" b="1">
                <a:solidFill>
                  <a:srgbClr val="263383"/>
                </a:solidFill>
                <a:latin typeface="Courier New"/>
                <a:cs typeface="Courier New"/>
              </a:rPr>
              <a:t>host-based </a:t>
            </a:r>
            <a:r>
              <a:rPr dirty="0" sz="2850" spc="-60" b="1">
                <a:solidFill>
                  <a:srgbClr val="263383"/>
                </a:solidFill>
                <a:latin typeface="Courier New"/>
                <a:cs typeface="Courier New"/>
              </a:rPr>
              <a:t>IDS </a:t>
            </a:r>
            <a:r>
              <a:rPr dirty="0" sz="2850" spc="-65" b="1">
                <a:solidFill>
                  <a:srgbClr val="263383"/>
                </a:solidFill>
                <a:latin typeface="Courier New"/>
                <a:cs typeface="Courier New"/>
              </a:rPr>
              <a:t>with host </a:t>
            </a:r>
            <a:r>
              <a:rPr dirty="0" sz="2850" spc="-80" b="1">
                <a:solidFill>
                  <a:srgbClr val="263383"/>
                </a:solidFill>
                <a:latin typeface="Courier New"/>
                <a:cs typeface="Courier New"/>
              </a:rPr>
              <a:t>intrusion detection </a:t>
            </a:r>
            <a:r>
              <a:rPr dirty="0" sz="2850" spc="-60" b="1">
                <a:solidFill>
                  <a:srgbClr val="263383"/>
                </a:solidFill>
                <a:latin typeface="Courier New"/>
                <a:cs typeface="Courier New"/>
              </a:rPr>
              <a:t>and log</a:t>
            </a:r>
            <a:r>
              <a:rPr dirty="0" sz="2850" spc="-1060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850" spc="-75" b="1">
                <a:solidFill>
                  <a:srgbClr val="263383"/>
                </a:solidFill>
                <a:latin typeface="Courier New"/>
                <a:cs typeface="Courier New"/>
              </a:rPr>
              <a:t>analysis  </a:t>
            </a:r>
            <a:r>
              <a:rPr dirty="0" sz="2850" spc="-80" b="1">
                <a:solidFill>
                  <a:srgbClr val="263383"/>
                </a:solidFill>
                <a:latin typeface="Courier New"/>
                <a:cs typeface="Courier New"/>
              </a:rPr>
              <a:t>capabilities.</a:t>
            </a:r>
            <a:endParaRPr sz="2850">
              <a:latin typeface="Courier New"/>
              <a:cs typeface="Courier New"/>
            </a:endParaRPr>
          </a:p>
          <a:p>
            <a:pPr marL="629285" marR="1043305" indent="-450215">
              <a:lnSpc>
                <a:spcPts val="4650"/>
              </a:lnSpc>
              <a:buFont typeface="Courier New"/>
              <a:buAutoNum type="arabicPeriod"/>
              <a:tabLst>
                <a:tab pos="629920" algn="l"/>
              </a:tabLst>
            </a:pPr>
            <a:r>
              <a:rPr dirty="0" sz="2850" spc="-80" b="1">
                <a:solidFill>
                  <a:srgbClr val="263383"/>
                </a:solidFill>
                <a:latin typeface="Courier New"/>
                <a:cs typeface="Courier New"/>
              </a:rPr>
              <a:t>Bro/Zeek: </a:t>
            </a:r>
            <a:r>
              <a:rPr dirty="0" sz="2850" b="1">
                <a:solidFill>
                  <a:srgbClr val="263383"/>
                </a:solidFill>
                <a:latin typeface="Courier New"/>
                <a:cs typeface="Courier New"/>
              </a:rPr>
              <a:t>A </a:t>
            </a:r>
            <a:r>
              <a:rPr dirty="0" sz="2850" spc="-75" b="1">
                <a:solidFill>
                  <a:srgbClr val="263383"/>
                </a:solidFill>
                <a:latin typeface="Courier New"/>
                <a:cs typeface="Courier New"/>
              </a:rPr>
              <a:t>network analysis </a:t>
            </a:r>
            <a:r>
              <a:rPr dirty="0" sz="2850" spc="-80" b="1">
                <a:solidFill>
                  <a:srgbClr val="263383"/>
                </a:solidFill>
                <a:latin typeface="Courier New"/>
                <a:cs typeface="Courier New"/>
              </a:rPr>
              <a:t>framework </a:t>
            </a:r>
            <a:r>
              <a:rPr dirty="0" sz="2850" spc="-65" b="1">
                <a:solidFill>
                  <a:srgbClr val="263383"/>
                </a:solidFill>
                <a:latin typeface="Courier New"/>
                <a:cs typeface="Courier New"/>
              </a:rPr>
              <a:t>that </a:t>
            </a:r>
            <a:r>
              <a:rPr dirty="0" sz="2850" spc="-60" b="1">
                <a:solidFill>
                  <a:srgbClr val="263383"/>
                </a:solidFill>
                <a:latin typeface="Courier New"/>
                <a:cs typeface="Courier New"/>
              </a:rPr>
              <a:t>can </a:t>
            </a:r>
            <a:r>
              <a:rPr dirty="0" sz="2850" spc="-45" b="1">
                <a:solidFill>
                  <a:srgbClr val="263383"/>
                </a:solidFill>
                <a:latin typeface="Courier New"/>
                <a:cs typeface="Courier New"/>
              </a:rPr>
              <a:t>be </a:t>
            </a:r>
            <a:r>
              <a:rPr dirty="0" sz="2850" spc="-65" b="1">
                <a:solidFill>
                  <a:srgbClr val="263383"/>
                </a:solidFill>
                <a:latin typeface="Courier New"/>
                <a:cs typeface="Courier New"/>
              </a:rPr>
              <a:t>used </a:t>
            </a:r>
            <a:r>
              <a:rPr dirty="0" sz="2850" spc="-60" b="1">
                <a:solidFill>
                  <a:srgbClr val="263383"/>
                </a:solidFill>
                <a:latin typeface="Courier New"/>
                <a:cs typeface="Courier New"/>
              </a:rPr>
              <a:t>for</a:t>
            </a:r>
            <a:r>
              <a:rPr dirty="0" sz="2850" spc="-108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850" spc="-80" b="1">
                <a:solidFill>
                  <a:srgbClr val="263383"/>
                </a:solidFill>
                <a:latin typeface="Courier New"/>
                <a:cs typeface="Courier New"/>
              </a:rPr>
              <a:t>intrusion  detection.</a:t>
            </a:r>
            <a:endParaRPr sz="2850">
              <a:latin typeface="Courier New"/>
              <a:cs typeface="Courier New"/>
            </a:endParaRPr>
          </a:p>
          <a:p>
            <a:pPr marL="694055">
              <a:lnSpc>
                <a:spcPct val="100000"/>
              </a:lnSpc>
              <a:spcBef>
                <a:spcPts val="945"/>
              </a:spcBef>
            </a:pPr>
            <a:r>
              <a:rPr dirty="0" u="heavy" sz="3150" spc="-189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D</a:t>
            </a:r>
            <a:r>
              <a:rPr dirty="0" sz="3150" spc="-7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u="heavy" sz="3150" spc="-8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ATABASE </a:t>
            </a:r>
            <a:r>
              <a:rPr dirty="0" u="heavy" sz="3150" spc="-9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MANAGEMENT </a:t>
            </a:r>
            <a:r>
              <a:rPr dirty="0" u="heavy" sz="3150" spc="-8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SYSTEM</a:t>
            </a:r>
            <a:r>
              <a:rPr dirty="0" u="heavy" sz="3150" spc="-39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heavy" sz="3150" spc="-8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(</a:t>
            </a:r>
            <a:r>
              <a:rPr dirty="0" sz="3150" spc="-85" b="1">
                <a:solidFill>
                  <a:srgbClr val="263383"/>
                </a:solidFill>
                <a:latin typeface="Courier New"/>
                <a:cs typeface="Courier New"/>
              </a:rPr>
              <a:t>DBMS):</a:t>
            </a:r>
            <a:endParaRPr sz="3150">
              <a:latin typeface="Courier New"/>
              <a:cs typeface="Courier New"/>
            </a:endParaRPr>
          </a:p>
          <a:p>
            <a:pPr algn="just" marL="12700" marR="567690" indent="598170">
              <a:lnSpc>
                <a:spcPct val="136400"/>
              </a:lnSpc>
              <a:spcBef>
                <a:spcPts val="215"/>
              </a:spcBef>
            </a:pPr>
            <a:r>
              <a:rPr dirty="0" sz="2750" spc="-55" b="1">
                <a:solidFill>
                  <a:srgbClr val="263383"/>
                </a:solidFill>
                <a:latin typeface="Courier New"/>
                <a:cs typeface="Courier New"/>
              </a:rPr>
              <a:t>IDS </a:t>
            </a:r>
            <a:r>
              <a:rPr dirty="0" sz="2750" spc="-75" b="1">
                <a:solidFill>
                  <a:srgbClr val="263383"/>
                </a:solidFill>
                <a:latin typeface="Courier New"/>
                <a:cs typeface="Courier New"/>
              </a:rPr>
              <a:t>software </a:t>
            </a:r>
            <a:r>
              <a:rPr dirty="0" sz="2750" spc="-65" b="1">
                <a:solidFill>
                  <a:srgbClr val="263383"/>
                </a:solidFill>
                <a:latin typeface="Courier New"/>
                <a:cs typeface="Courier New"/>
              </a:rPr>
              <a:t>often </a:t>
            </a:r>
            <a:r>
              <a:rPr dirty="0" sz="2750" spc="-70" b="1">
                <a:solidFill>
                  <a:srgbClr val="263383"/>
                </a:solidFill>
                <a:latin typeface="Courier New"/>
                <a:cs typeface="Courier New"/>
              </a:rPr>
              <a:t>stores </a:t>
            </a:r>
            <a:r>
              <a:rPr dirty="0" sz="2750" spc="-55" b="1">
                <a:solidFill>
                  <a:srgbClr val="263383"/>
                </a:solidFill>
                <a:latin typeface="Courier New"/>
                <a:cs typeface="Courier New"/>
              </a:rPr>
              <a:t>and </a:t>
            </a:r>
            <a:r>
              <a:rPr dirty="0" sz="2750" spc="-70" b="1">
                <a:solidFill>
                  <a:srgbClr val="263383"/>
                </a:solidFill>
                <a:latin typeface="Courier New"/>
                <a:cs typeface="Courier New"/>
              </a:rPr>
              <a:t>manages </a:t>
            </a:r>
            <a:r>
              <a:rPr dirty="0" sz="2750" spc="-60" b="1">
                <a:solidFill>
                  <a:srgbClr val="263383"/>
                </a:solidFill>
                <a:latin typeface="Courier New"/>
                <a:cs typeface="Courier New"/>
              </a:rPr>
              <a:t>data </a:t>
            </a:r>
            <a:r>
              <a:rPr dirty="0" sz="2750" spc="-65" b="1">
                <a:solidFill>
                  <a:srgbClr val="263383"/>
                </a:solidFill>
                <a:latin typeface="Courier New"/>
                <a:cs typeface="Courier New"/>
              </a:rPr>
              <a:t>about </a:t>
            </a:r>
            <a:r>
              <a:rPr dirty="0" sz="2750" spc="-70" b="1">
                <a:solidFill>
                  <a:srgbClr val="263383"/>
                </a:solidFill>
                <a:latin typeface="Courier New"/>
                <a:cs typeface="Courier New"/>
              </a:rPr>
              <a:t>network traffic </a:t>
            </a:r>
            <a:r>
              <a:rPr dirty="0" sz="2750" spc="-40" b="1">
                <a:solidFill>
                  <a:srgbClr val="263383"/>
                </a:solidFill>
                <a:latin typeface="Courier New"/>
                <a:cs typeface="Courier New"/>
              </a:rPr>
              <a:t>or</a:t>
            </a:r>
            <a:r>
              <a:rPr dirty="0" sz="2750" spc="-1150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50" spc="-70" b="1">
                <a:solidFill>
                  <a:srgbClr val="263383"/>
                </a:solidFill>
                <a:latin typeface="Courier New"/>
                <a:cs typeface="Courier New"/>
              </a:rPr>
              <a:t>system  events. </a:t>
            </a:r>
            <a:r>
              <a:rPr dirty="0" sz="2750" b="1">
                <a:solidFill>
                  <a:srgbClr val="263383"/>
                </a:solidFill>
                <a:latin typeface="Courier New"/>
                <a:cs typeface="Courier New"/>
              </a:rPr>
              <a:t>A </a:t>
            </a:r>
            <a:r>
              <a:rPr dirty="0" sz="2750" spc="-60" b="1">
                <a:solidFill>
                  <a:srgbClr val="263383"/>
                </a:solidFill>
                <a:latin typeface="Courier New"/>
                <a:cs typeface="Courier New"/>
              </a:rPr>
              <a:t>DBMS like </a:t>
            </a:r>
            <a:r>
              <a:rPr dirty="0" sz="2750" spc="-70" b="1">
                <a:solidFill>
                  <a:srgbClr val="263383"/>
                </a:solidFill>
                <a:latin typeface="Courier New"/>
                <a:cs typeface="Courier New"/>
              </a:rPr>
              <a:t>MySQL, </a:t>
            </a:r>
            <a:r>
              <a:rPr dirty="0" sz="2750" spc="-75" b="1">
                <a:solidFill>
                  <a:srgbClr val="263383"/>
                </a:solidFill>
                <a:latin typeface="Courier New"/>
                <a:cs typeface="Courier New"/>
              </a:rPr>
              <a:t>PostgreSQL, </a:t>
            </a:r>
            <a:r>
              <a:rPr dirty="0" sz="2750" spc="-40" b="1">
                <a:solidFill>
                  <a:srgbClr val="263383"/>
                </a:solidFill>
                <a:latin typeface="Courier New"/>
                <a:cs typeface="Courier New"/>
              </a:rPr>
              <a:t>or </a:t>
            </a:r>
            <a:r>
              <a:rPr dirty="0" sz="2750" spc="-70" b="1">
                <a:solidFill>
                  <a:srgbClr val="263383"/>
                </a:solidFill>
                <a:latin typeface="Courier New"/>
                <a:cs typeface="Courier New"/>
              </a:rPr>
              <a:t>SQLite </a:t>
            </a:r>
            <a:r>
              <a:rPr dirty="0" sz="2750" spc="-55" b="1">
                <a:solidFill>
                  <a:srgbClr val="263383"/>
                </a:solidFill>
                <a:latin typeface="Courier New"/>
                <a:cs typeface="Courier New"/>
              </a:rPr>
              <a:t>may </a:t>
            </a:r>
            <a:r>
              <a:rPr dirty="0" sz="2750" spc="-40" b="1">
                <a:solidFill>
                  <a:srgbClr val="263383"/>
                </a:solidFill>
                <a:latin typeface="Courier New"/>
                <a:cs typeface="Courier New"/>
              </a:rPr>
              <a:t>be </a:t>
            </a:r>
            <a:r>
              <a:rPr dirty="0" sz="2750" spc="-75" b="1">
                <a:solidFill>
                  <a:srgbClr val="263383"/>
                </a:solidFill>
                <a:latin typeface="Courier New"/>
                <a:cs typeface="Courier New"/>
              </a:rPr>
              <a:t>required </a:t>
            </a:r>
            <a:r>
              <a:rPr dirty="0" sz="2750" spc="-55" b="1">
                <a:solidFill>
                  <a:srgbClr val="263383"/>
                </a:solidFill>
                <a:latin typeface="Courier New"/>
                <a:cs typeface="Courier New"/>
              </a:rPr>
              <a:t>for  </a:t>
            </a:r>
            <a:r>
              <a:rPr dirty="0" sz="2750" spc="-60" b="1">
                <a:solidFill>
                  <a:srgbClr val="263383"/>
                </a:solidFill>
                <a:latin typeface="Courier New"/>
                <a:cs typeface="Courier New"/>
              </a:rPr>
              <a:t>this</a:t>
            </a:r>
            <a:r>
              <a:rPr dirty="0" sz="2750" spc="-170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50" spc="-75" b="1">
                <a:solidFill>
                  <a:srgbClr val="263383"/>
                </a:solidFill>
                <a:latin typeface="Courier New"/>
                <a:cs typeface="Courier New"/>
              </a:rPr>
              <a:t>purpose.</a:t>
            </a:r>
            <a:endParaRPr sz="27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0557" y="924559"/>
            <a:ext cx="4193540" cy="66675"/>
          </a:xfrm>
          <a:custGeom>
            <a:avLst/>
            <a:gdLst/>
            <a:ahLst/>
            <a:cxnLst/>
            <a:rect l="l" t="t" r="r" b="b"/>
            <a:pathLst>
              <a:path w="4193540" h="66675">
                <a:moveTo>
                  <a:pt x="4193514" y="66675"/>
                </a:moveTo>
                <a:lnTo>
                  <a:pt x="0" y="66675"/>
                </a:lnTo>
                <a:lnTo>
                  <a:pt x="0" y="0"/>
                </a:lnTo>
                <a:lnTo>
                  <a:pt x="4193514" y="0"/>
                </a:lnTo>
                <a:lnTo>
                  <a:pt x="4193514" y="66675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19715" y="924559"/>
            <a:ext cx="5612765" cy="66675"/>
          </a:xfrm>
          <a:custGeom>
            <a:avLst/>
            <a:gdLst/>
            <a:ahLst/>
            <a:cxnLst/>
            <a:rect l="l" t="t" r="r" b="b"/>
            <a:pathLst>
              <a:path w="5612765" h="66675">
                <a:moveTo>
                  <a:pt x="5612476" y="66675"/>
                </a:moveTo>
                <a:lnTo>
                  <a:pt x="0" y="66675"/>
                </a:lnTo>
                <a:lnTo>
                  <a:pt x="0" y="0"/>
                </a:lnTo>
                <a:lnTo>
                  <a:pt x="5612476" y="0"/>
                </a:lnTo>
                <a:lnTo>
                  <a:pt x="5612476" y="66675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87857" y="200723"/>
            <a:ext cx="10057130" cy="8331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114">
                <a:latin typeface="Arial"/>
                <a:cs typeface="Arial"/>
              </a:rPr>
              <a:t>Software </a:t>
            </a:r>
            <a:r>
              <a:rPr dirty="0" sz="5300" spc="85">
                <a:latin typeface="Arial"/>
                <a:cs typeface="Arial"/>
              </a:rPr>
              <a:t>Requirements </a:t>
            </a:r>
            <a:r>
              <a:rPr dirty="0" sz="5300" spc="180">
                <a:latin typeface="Arial"/>
                <a:cs typeface="Arial"/>
              </a:rPr>
              <a:t>for</a:t>
            </a:r>
            <a:r>
              <a:rPr dirty="0" sz="5300" spc="-869">
                <a:latin typeface="Arial"/>
                <a:cs typeface="Arial"/>
              </a:rPr>
              <a:t> </a:t>
            </a:r>
            <a:r>
              <a:rPr dirty="0" sz="5300" spc="35">
                <a:latin typeface="Arial"/>
                <a:cs typeface="Arial"/>
              </a:rPr>
              <a:t>Ids</a:t>
            </a:r>
            <a:endParaRPr sz="5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632" y="1417836"/>
            <a:ext cx="8869045" cy="114300"/>
          </a:xfrm>
          <a:custGeom>
            <a:avLst/>
            <a:gdLst/>
            <a:ahLst/>
            <a:cxnLst/>
            <a:rect l="l" t="t" r="r" b="b"/>
            <a:pathLst>
              <a:path w="8869045" h="114300">
                <a:moveTo>
                  <a:pt x="8869035" y="114300"/>
                </a:moveTo>
                <a:lnTo>
                  <a:pt x="0" y="114300"/>
                </a:lnTo>
                <a:lnTo>
                  <a:pt x="0" y="0"/>
                </a:lnTo>
                <a:lnTo>
                  <a:pt x="8869035" y="0"/>
                </a:lnTo>
                <a:lnTo>
                  <a:pt x="8869035" y="11430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97765" y="1417836"/>
            <a:ext cx="6901815" cy="114300"/>
          </a:xfrm>
          <a:custGeom>
            <a:avLst/>
            <a:gdLst/>
            <a:ahLst/>
            <a:cxnLst/>
            <a:rect l="l" t="t" r="r" b="b"/>
            <a:pathLst>
              <a:path w="6901815" h="114300">
                <a:moveTo>
                  <a:pt x="6901389" y="114300"/>
                </a:moveTo>
                <a:lnTo>
                  <a:pt x="0" y="114300"/>
                </a:lnTo>
                <a:lnTo>
                  <a:pt x="0" y="0"/>
                </a:lnTo>
                <a:lnTo>
                  <a:pt x="6901389" y="0"/>
                </a:lnTo>
                <a:lnTo>
                  <a:pt x="6901389" y="11430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9932" y="170124"/>
            <a:ext cx="1639252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145">
                <a:latin typeface="Arial"/>
                <a:cs typeface="Arial"/>
              </a:rPr>
              <a:t>HARDWARE</a:t>
            </a:r>
            <a:r>
              <a:rPr dirty="0" sz="9200" spc="-430">
                <a:latin typeface="Arial"/>
                <a:cs typeface="Arial"/>
              </a:rPr>
              <a:t> </a:t>
            </a:r>
            <a:r>
              <a:rPr dirty="0" sz="9200" spc="-90">
                <a:latin typeface="Arial"/>
                <a:cs typeface="Arial"/>
              </a:rPr>
              <a:t>REQUIREMENTS</a:t>
            </a:r>
            <a:endParaRPr sz="9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6" name="object 6"/>
            <p:cNvSpPr/>
            <p:nvPr/>
          </p:nvSpPr>
          <p:spPr>
            <a:xfrm>
              <a:off x="13257093" y="0"/>
              <a:ext cx="5030906" cy="50135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5360090"/>
              <a:ext cx="4383267" cy="49269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53555" y="1747869"/>
              <a:ext cx="16743044" cy="8539480"/>
            </a:xfrm>
            <a:custGeom>
              <a:avLst/>
              <a:gdLst/>
              <a:ahLst/>
              <a:cxnLst/>
              <a:rect l="l" t="t" r="r" b="b"/>
              <a:pathLst>
                <a:path w="16743044" h="8539480">
                  <a:moveTo>
                    <a:pt x="0" y="0"/>
                  </a:moveTo>
                  <a:lnTo>
                    <a:pt x="16743029" y="0"/>
                  </a:lnTo>
                  <a:lnTo>
                    <a:pt x="16743029" y="8539124"/>
                  </a:lnTo>
                  <a:lnTo>
                    <a:pt x="0" y="8539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29410" y="3119469"/>
              <a:ext cx="85725" cy="85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29410" y="4243419"/>
              <a:ext cx="85725" cy="857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29410" y="5367369"/>
              <a:ext cx="85725" cy="857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29410" y="5929344"/>
              <a:ext cx="85725" cy="857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95719" y="6081744"/>
              <a:ext cx="447040" cy="28575"/>
            </a:xfrm>
            <a:custGeom>
              <a:avLst/>
              <a:gdLst/>
              <a:ahLst/>
              <a:cxnLst/>
              <a:rect l="l" t="t" r="r" b="b"/>
              <a:pathLst>
                <a:path w="447039" h="28575">
                  <a:moveTo>
                    <a:pt x="446541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446541" y="0"/>
                  </a:lnTo>
                  <a:lnTo>
                    <a:pt x="446541" y="28575"/>
                  </a:lnTo>
                  <a:close/>
                </a:path>
              </a:pathLst>
            </a:custGeom>
            <a:solidFill>
              <a:srgbClr val="263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29410" y="6491319"/>
              <a:ext cx="85725" cy="857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93499" y="6643719"/>
              <a:ext cx="447040" cy="28575"/>
            </a:xfrm>
            <a:custGeom>
              <a:avLst/>
              <a:gdLst/>
              <a:ahLst/>
              <a:cxnLst/>
              <a:rect l="l" t="t" r="r" b="b"/>
              <a:pathLst>
                <a:path w="447039" h="28575">
                  <a:moveTo>
                    <a:pt x="446541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446541" y="0"/>
                  </a:lnTo>
                  <a:lnTo>
                    <a:pt x="446541" y="28575"/>
                  </a:lnTo>
                  <a:close/>
                </a:path>
              </a:pathLst>
            </a:custGeom>
            <a:solidFill>
              <a:srgbClr val="263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29410" y="7615269"/>
              <a:ext cx="85725" cy="857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97527" y="7767675"/>
              <a:ext cx="3175000" cy="28575"/>
            </a:xfrm>
            <a:custGeom>
              <a:avLst/>
              <a:gdLst/>
              <a:ahLst/>
              <a:cxnLst/>
              <a:rect l="l" t="t" r="r" b="b"/>
              <a:pathLst>
                <a:path w="3175000" h="28575">
                  <a:moveTo>
                    <a:pt x="3174555" y="0"/>
                  </a:moveTo>
                  <a:lnTo>
                    <a:pt x="1953183" y="0"/>
                  </a:lnTo>
                  <a:lnTo>
                    <a:pt x="0" y="0"/>
                  </a:lnTo>
                  <a:lnTo>
                    <a:pt x="0" y="28575"/>
                  </a:lnTo>
                  <a:lnTo>
                    <a:pt x="1953183" y="28575"/>
                  </a:lnTo>
                  <a:lnTo>
                    <a:pt x="3174555" y="28575"/>
                  </a:lnTo>
                  <a:lnTo>
                    <a:pt x="3174555" y="0"/>
                  </a:lnTo>
                  <a:close/>
                </a:path>
              </a:pathLst>
            </a:custGeom>
            <a:solidFill>
              <a:srgbClr val="263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29410" y="8739219"/>
              <a:ext cx="85725" cy="857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29410" y="9301194"/>
              <a:ext cx="85725" cy="857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956621" y="2746724"/>
            <a:ext cx="16085819" cy="7331075"/>
          </a:xfrm>
          <a:prstGeom prst="rect">
            <a:avLst/>
          </a:prstGeom>
        </p:spPr>
        <p:txBody>
          <a:bodyPr wrap="square" lIns="0" tIns="163195" rIns="0" bIns="0" rtlCol="0" vert="horz">
            <a:spAutoFit/>
          </a:bodyPr>
          <a:lstStyle/>
          <a:p>
            <a:pPr algn="ctr" marL="33655">
              <a:lnSpc>
                <a:spcPct val="100000"/>
              </a:lnSpc>
              <a:spcBef>
                <a:spcPts val="1285"/>
              </a:spcBef>
            </a:pPr>
            <a:r>
              <a:rPr dirty="0" u="heavy" sz="2700" spc="-675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700" spc="-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Server </a:t>
            </a:r>
            <a:r>
              <a:rPr dirty="0" u="heavy" sz="2700" spc="-8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hardware </a:t>
            </a:r>
            <a:r>
              <a:rPr dirty="0" u="heavy" sz="2700" spc="-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:</a:t>
            </a:r>
            <a:r>
              <a:rPr dirty="0" sz="2700" spc="-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deploy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dedicated physical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servers </a:t>
            </a: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or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VMs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with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adequate</a:t>
            </a:r>
            <a:r>
              <a:rPr dirty="0" sz="2700" spc="-104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responses</a:t>
            </a:r>
            <a:endParaRPr sz="2700">
              <a:latin typeface="Courier New"/>
              <a:cs typeface="Courier New"/>
            </a:endParaRPr>
          </a:p>
          <a:p>
            <a:pPr algn="ctr" marL="33655">
              <a:lnSpc>
                <a:spcPct val="100000"/>
              </a:lnSpc>
              <a:spcBef>
                <a:spcPts val="1185"/>
              </a:spcBef>
            </a:pPr>
            <a:r>
              <a:rPr dirty="0" sz="2700" spc="-5">
                <a:solidFill>
                  <a:srgbClr val="263383"/>
                </a:solidFill>
                <a:latin typeface="Courier New"/>
                <a:cs typeface="Courier New"/>
              </a:rPr>
              <a:t>.</a:t>
            </a:r>
            <a:endParaRPr sz="2700">
              <a:latin typeface="Courier New"/>
              <a:cs typeface="Courier New"/>
            </a:endParaRPr>
          </a:p>
          <a:p>
            <a:pPr algn="ctr" marL="46355" marR="5080">
              <a:lnSpc>
                <a:spcPct val="136600"/>
              </a:lnSpc>
            </a:pPr>
            <a:r>
              <a:rPr dirty="0" u="heavy" sz="2700" spc="-675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700" spc="-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CPU</a:t>
            </a:r>
            <a:r>
              <a:rPr dirty="0" u="heavy" sz="2700" spc="-16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heavy" sz="2700" spc="-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and</a:t>
            </a:r>
            <a:r>
              <a:rPr dirty="0" u="heavy" sz="2700" spc="-1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heavy" sz="2700" spc="-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RAM</a:t>
            </a:r>
            <a:r>
              <a:rPr dirty="0" u="heavy" sz="2700" spc="-1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heavy" sz="2700" spc="-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:</a:t>
            </a:r>
            <a:r>
              <a:rPr dirty="0" sz="2700" spc="-16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Choose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CPU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and</a:t>
            </a:r>
            <a:r>
              <a:rPr dirty="0" sz="2700" spc="-16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RAM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based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on</a:t>
            </a:r>
            <a:r>
              <a:rPr dirty="0" sz="2700" spc="-16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network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traffic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volume</a:t>
            </a:r>
            <a:r>
              <a:rPr dirty="0" sz="2700" spc="-16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and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NIDS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software  requirements</a:t>
            </a:r>
            <a:r>
              <a:rPr dirty="0" sz="2700" spc="-17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263383"/>
                </a:solidFill>
                <a:latin typeface="Courier New"/>
                <a:cs typeface="Courier New"/>
              </a:rPr>
              <a:t>.</a:t>
            </a:r>
            <a:endParaRPr sz="2700">
              <a:latin typeface="Courier New"/>
              <a:cs typeface="Courier New"/>
            </a:endParaRPr>
          </a:p>
          <a:p>
            <a:pPr algn="ctr" marR="26034">
              <a:lnSpc>
                <a:spcPct val="100000"/>
              </a:lnSpc>
              <a:spcBef>
                <a:spcPts val="1185"/>
              </a:spcBef>
            </a:pPr>
            <a:r>
              <a:rPr dirty="0" u="heavy" sz="2700" spc="-162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S</a:t>
            </a:r>
            <a:r>
              <a:rPr dirty="0" sz="2700" spc="-6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u="heavy" sz="2700" spc="-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tora</a:t>
            </a:r>
            <a:r>
              <a:rPr dirty="0" sz="2700" spc="-75" b="1">
                <a:solidFill>
                  <a:srgbClr val="263383"/>
                </a:solidFill>
                <a:latin typeface="Courier New"/>
                <a:cs typeface="Courier New"/>
              </a:rPr>
              <a:t>g</a:t>
            </a:r>
            <a:r>
              <a:rPr dirty="0" u="heavy" sz="2700" spc="-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e</a:t>
            </a:r>
            <a:r>
              <a:rPr dirty="0" u="heavy" sz="2700" spc="-1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heavy" sz="2700" spc="-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:</a:t>
            </a:r>
            <a:r>
              <a:rPr dirty="0" u="heavy" sz="2700" spc="-1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Provide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sufficient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storage</a:t>
            </a:r>
            <a:r>
              <a:rPr dirty="0" sz="2700" spc="-16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for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logs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263383"/>
                </a:solidFill>
                <a:latin typeface="Courier New"/>
                <a:cs typeface="Courier New"/>
              </a:rPr>
              <a:t>,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alerts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263383"/>
                </a:solidFill>
                <a:latin typeface="Courier New"/>
                <a:cs typeface="Courier New"/>
              </a:rPr>
              <a:t>,</a:t>
            </a:r>
            <a:r>
              <a:rPr dirty="0" sz="2700" spc="-16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and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packet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capture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data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263383"/>
                </a:solidFill>
                <a:latin typeface="Courier New"/>
                <a:cs typeface="Courier New"/>
              </a:rPr>
              <a:t>.</a:t>
            </a:r>
            <a:endParaRPr sz="2700">
              <a:latin typeface="Courier New"/>
              <a:cs typeface="Courier New"/>
            </a:endParaRPr>
          </a:p>
          <a:p>
            <a:pPr algn="ctr" marL="33655">
              <a:lnSpc>
                <a:spcPct val="100000"/>
              </a:lnSpc>
              <a:spcBef>
                <a:spcPts val="1185"/>
              </a:spcBef>
            </a:pPr>
            <a:r>
              <a:rPr dirty="0" u="heavy" sz="2700" spc="-162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R</a:t>
            </a:r>
            <a:r>
              <a:rPr dirty="0" sz="2700" spc="-60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u="heavy" sz="2700" spc="-8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edundanc</a:t>
            </a:r>
            <a:r>
              <a:rPr dirty="0" sz="2700" spc="-80" b="1">
                <a:solidFill>
                  <a:srgbClr val="263383"/>
                </a:solidFill>
                <a:latin typeface="Courier New"/>
                <a:cs typeface="Courier New"/>
              </a:rPr>
              <a:t>y </a:t>
            </a:r>
            <a:r>
              <a:rPr dirty="0" sz="2700" spc="-5" b="1">
                <a:solidFill>
                  <a:srgbClr val="263383"/>
                </a:solidFill>
                <a:latin typeface="Courier New"/>
                <a:cs typeface="Courier New"/>
              </a:rPr>
              <a:t>: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implement redundency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and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failover mechanisms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for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high</a:t>
            </a:r>
            <a:r>
              <a:rPr dirty="0" sz="2700" spc="-90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availability.</a:t>
            </a:r>
            <a:endParaRPr sz="2700">
              <a:latin typeface="Courier New"/>
              <a:cs typeface="Courier New"/>
            </a:endParaRPr>
          </a:p>
          <a:p>
            <a:pPr algn="ctr" marL="143510" marR="102235">
              <a:lnSpc>
                <a:spcPct val="136600"/>
              </a:lnSpc>
            </a:pPr>
            <a:r>
              <a:rPr dirty="0" u="heavy" sz="2700" spc="-675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700" spc="-8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S</a:t>
            </a:r>
            <a:r>
              <a:rPr dirty="0" u="heavy" sz="2700" spc="-8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calabalit</a:t>
            </a:r>
            <a:r>
              <a:rPr dirty="0" sz="2700" spc="-80" b="1">
                <a:solidFill>
                  <a:srgbClr val="263383"/>
                </a:solidFill>
                <a:latin typeface="Courier New"/>
                <a:cs typeface="Courier New"/>
              </a:rPr>
              <a:t>y </a:t>
            </a:r>
            <a:r>
              <a:rPr dirty="0" sz="2700" spc="-5" b="1">
                <a:solidFill>
                  <a:srgbClr val="263383"/>
                </a:solidFill>
                <a:latin typeface="Courier New"/>
                <a:cs typeface="Courier New"/>
              </a:rPr>
              <a:t>: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plan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for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future growth </a:t>
            </a: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by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ensuring scalability </a:t>
            </a: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in</a:t>
            </a:r>
            <a:r>
              <a:rPr dirty="0" sz="2700" spc="-117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both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hardware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and 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architecture</a:t>
            </a:r>
            <a:r>
              <a:rPr dirty="0" sz="2700" spc="-17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263383"/>
                </a:solidFill>
                <a:latin typeface="Courier New"/>
                <a:cs typeface="Courier New"/>
              </a:rPr>
              <a:t>.</a:t>
            </a:r>
            <a:endParaRPr sz="2700">
              <a:latin typeface="Courier New"/>
              <a:cs typeface="Courier New"/>
            </a:endParaRPr>
          </a:p>
          <a:p>
            <a:pPr algn="ctr" marL="33655">
              <a:lnSpc>
                <a:spcPct val="100000"/>
              </a:lnSpc>
              <a:spcBef>
                <a:spcPts val="1180"/>
              </a:spcBef>
            </a:pPr>
            <a:r>
              <a:rPr dirty="0" u="heavy" sz="2700" spc="-162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N</a:t>
            </a:r>
            <a:r>
              <a:rPr dirty="0" sz="2700" spc="-6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u="heavy" sz="2700" spc="-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etwork</a:t>
            </a:r>
            <a:r>
              <a:rPr dirty="0" u="heavy" sz="2700" spc="-1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heavy" sz="2700" spc="-7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Ta</a:t>
            </a:r>
            <a:r>
              <a:rPr dirty="0" sz="2700" spc="-70" b="1">
                <a:solidFill>
                  <a:srgbClr val="263383"/>
                </a:solidFill>
                <a:latin typeface="Courier New"/>
                <a:cs typeface="Courier New"/>
              </a:rPr>
              <a:t>ps</a:t>
            </a:r>
            <a:r>
              <a:rPr dirty="0" sz="2700" spc="-16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 b="1">
                <a:solidFill>
                  <a:srgbClr val="263383"/>
                </a:solidFill>
                <a:latin typeface="Courier New"/>
                <a:cs typeface="Courier New"/>
              </a:rPr>
              <a:t>/</a:t>
            </a:r>
            <a:r>
              <a:rPr dirty="0" sz="2700" spc="-160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 b="1">
                <a:solidFill>
                  <a:srgbClr val="263383"/>
                </a:solidFill>
                <a:latin typeface="Courier New"/>
                <a:cs typeface="Courier New"/>
              </a:rPr>
              <a:t>SPAN</a:t>
            </a:r>
            <a:r>
              <a:rPr dirty="0" sz="2700" spc="-16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 b="1">
                <a:solidFill>
                  <a:srgbClr val="263383"/>
                </a:solidFill>
                <a:latin typeface="Courier New"/>
                <a:cs typeface="Courier New"/>
              </a:rPr>
              <a:t>ports</a:t>
            </a:r>
            <a:r>
              <a:rPr dirty="0" sz="2700" spc="-160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 b="1">
                <a:solidFill>
                  <a:srgbClr val="263383"/>
                </a:solidFill>
                <a:latin typeface="Courier New"/>
                <a:cs typeface="Courier New"/>
              </a:rPr>
              <a:t>:</a:t>
            </a:r>
            <a:r>
              <a:rPr dirty="0" sz="2700" spc="-16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Set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up</a:t>
            </a:r>
            <a:r>
              <a:rPr dirty="0" sz="2700" spc="-16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network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taps</a:t>
            </a:r>
            <a:r>
              <a:rPr dirty="0" sz="2700" spc="-16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or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SPAN</a:t>
            </a:r>
            <a:r>
              <a:rPr dirty="0" sz="2700" spc="-16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ports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to</a:t>
            </a:r>
            <a:r>
              <a:rPr dirty="0" sz="2700" spc="-16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forward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traffic</a:t>
            </a:r>
            <a:endParaRPr sz="2700">
              <a:latin typeface="Courier New"/>
              <a:cs typeface="Courier New"/>
            </a:endParaRPr>
          </a:p>
          <a:p>
            <a:pPr algn="ctr" marR="153670">
              <a:lnSpc>
                <a:spcPct val="100000"/>
              </a:lnSpc>
              <a:spcBef>
                <a:spcPts val="1185"/>
              </a:spcBef>
            </a:pP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to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NIDS</a:t>
            </a:r>
            <a:r>
              <a:rPr dirty="0" sz="2700" spc="-29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263383"/>
                </a:solidFill>
                <a:latin typeface="Courier New"/>
                <a:cs typeface="Courier New"/>
              </a:rPr>
              <a:t>.</a:t>
            </a:r>
            <a:endParaRPr sz="2700">
              <a:latin typeface="Courier New"/>
              <a:cs typeface="Courier New"/>
            </a:endParaRPr>
          </a:p>
          <a:p>
            <a:pPr algn="ctr" marL="33655">
              <a:lnSpc>
                <a:spcPct val="100000"/>
              </a:lnSpc>
              <a:spcBef>
                <a:spcPts val="1185"/>
              </a:spcBef>
              <a:tabLst>
                <a:tab pos="5893435" algn="l"/>
              </a:tabLst>
            </a:pPr>
            <a:r>
              <a:rPr dirty="0" u="heavy" sz="2700" spc="-675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700" spc="-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UPS </a:t>
            </a:r>
            <a:r>
              <a:rPr dirty="0" u="heavy" sz="2700" spc="-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:</a:t>
            </a:r>
            <a:r>
              <a:rPr dirty="0" sz="2700" spc="-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Connect servers</a:t>
            </a:r>
            <a:r>
              <a:rPr dirty="0" sz="2700" spc="-50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to</a:t>
            </a:r>
            <a:r>
              <a:rPr dirty="0" sz="2700" spc="-16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UPS	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units </a:t>
            </a:r>
            <a:r>
              <a:rPr dirty="0" sz="2700" spc="-45">
                <a:solidFill>
                  <a:srgbClr val="263383"/>
                </a:solidFill>
                <a:latin typeface="Courier New"/>
                <a:cs typeface="Courier New"/>
              </a:rPr>
              <a:t>to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prevent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data loss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during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power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outrages</a:t>
            </a:r>
            <a:r>
              <a:rPr dirty="0" sz="2700" spc="-835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263383"/>
                </a:solidFill>
                <a:latin typeface="Courier New"/>
                <a:cs typeface="Courier New"/>
              </a:rPr>
              <a:t>.</a:t>
            </a:r>
            <a:endParaRPr sz="2700">
              <a:latin typeface="Courier New"/>
              <a:cs typeface="Courier New"/>
            </a:endParaRPr>
          </a:p>
          <a:p>
            <a:pPr algn="ctr" marL="33655">
              <a:lnSpc>
                <a:spcPct val="100000"/>
              </a:lnSpc>
              <a:spcBef>
                <a:spcPts val="1185"/>
              </a:spcBef>
            </a:pPr>
            <a:r>
              <a:rPr dirty="0" u="heavy" sz="2700" spc="-162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C</a:t>
            </a:r>
            <a:r>
              <a:rPr dirty="0" sz="2700" spc="-65" b="1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u="heavy" sz="2700" spc="-7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oolin</a:t>
            </a:r>
            <a:r>
              <a:rPr dirty="0" sz="2700" spc="-70" b="1">
                <a:solidFill>
                  <a:srgbClr val="263383"/>
                </a:solidFill>
                <a:latin typeface="Courier New"/>
                <a:cs typeface="Courier New"/>
              </a:rPr>
              <a:t>g</a:t>
            </a:r>
            <a:r>
              <a:rPr dirty="0" u="heavy" sz="2700" spc="-7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heavy" sz="2700" spc="-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and </a:t>
            </a:r>
            <a:r>
              <a:rPr dirty="0" u="heavy" sz="2700" spc="-7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Rack </a:t>
            </a:r>
            <a:r>
              <a:rPr dirty="0" u="heavy" sz="2700" spc="-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spaces </a:t>
            </a:r>
            <a:r>
              <a:rPr dirty="0" u="heavy" sz="2700" spc="-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:</a:t>
            </a:r>
            <a:r>
              <a:rPr dirty="0" u="heavy" sz="2700" spc="-11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Courier New"/>
                <a:cs typeface="Courier New"/>
              </a:rPr>
              <a:t>Ensure proper cooling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and </a:t>
            </a: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allocate </a:t>
            </a:r>
            <a:r>
              <a:rPr dirty="0" sz="2700" spc="-70">
                <a:solidFill>
                  <a:srgbClr val="263383"/>
                </a:solidFill>
                <a:latin typeface="Courier New"/>
                <a:cs typeface="Courier New"/>
              </a:rPr>
              <a:t>rack space </a:t>
            </a:r>
            <a:r>
              <a:rPr dirty="0" sz="2700" spc="-60">
                <a:solidFill>
                  <a:srgbClr val="263383"/>
                </a:solidFill>
                <a:latin typeface="Courier New"/>
                <a:cs typeface="Courier New"/>
              </a:rPr>
              <a:t>for</a:t>
            </a:r>
            <a:endParaRPr sz="2700">
              <a:latin typeface="Courier New"/>
              <a:cs typeface="Courier New"/>
            </a:endParaRPr>
          </a:p>
          <a:p>
            <a:pPr algn="ctr" marR="153670">
              <a:lnSpc>
                <a:spcPct val="100000"/>
              </a:lnSpc>
              <a:spcBef>
                <a:spcPts val="1185"/>
              </a:spcBef>
            </a:pPr>
            <a:r>
              <a:rPr dirty="0" sz="2700" spc="-80">
                <a:solidFill>
                  <a:srgbClr val="263383"/>
                </a:solidFill>
                <a:latin typeface="Courier New"/>
                <a:cs typeface="Courier New"/>
              </a:rPr>
              <a:t>hardware</a:t>
            </a:r>
            <a:r>
              <a:rPr dirty="0" sz="2700" spc="-170">
                <a:solidFill>
                  <a:srgbClr val="263383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263383"/>
                </a:solidFill>
                <a:latin typeface="Courier New"/>
                <a:cs typeface="Courier New"/>
              </a:rPr>
              <a:t>.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449372"/>
            <a:ext cx="5053718" cy="7837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9941" y="0"/>
            <a:ext cx="5438058" cy="6412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9735" y="0"/>
            <a:ext cx="6898263" cy="3714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934522"/>
            <a:ext cx="8364220" cy="7352665"/>
            <a:chOff x="0" y="2934522"/>
            <a:chExt cx="8364220" cy="7352665"/>
          </a:xfrm>
        </p:grpSpPr>
        <p:sp>
          <p:nvSpPr>
            <p:cNvPr id="4" name="object 4"/>
            <p:cNvSpPr/>
            <p:nvPr/>
          </p:nvSpPr>
          <p:spPr>
            <a:xfrm>
              <a:off x="0" y="5338449"/>
              <a:ext cx="5141274" cy="49485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34522"/>
              <a:ext cx="5303187" cy="73524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8873" y="3538538"/>
              <a:ext cx="114300" cy="114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8873" y="4414838"/>
              <a:ext cx="114300" cy="114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68873" y="5291138"/>
              <a:ext cx="114300" cy="114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68873" y="6167438"/>
              <a:ext cx="114300" cy="114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68873" y="7043739"/>
              <a:ext cx="114300" cy="114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89366" y="4167199"/>
              <a:ext cx="4994910" cy="2657475"/>
            </a:xfrm>
            <a:custGeom>
              <a:avLst/>
              <a:gdLst/>
              <a:ahLst/>
              <a:cxnLst/>
              <a:rect l="l" t="t" r="r" b="b"/>
              <a:pathLst>
                <a:path w="4994909" h="2657475">
                  <a:moveTo>
                    <a:pt x="2814294" y="2628900"/>
                  </a:moveTo>
                  <a:lnTo>
                    <a:pt x="2753893" y="2628900"/>
                  </a:lnTo>
                  <a:lnTo>
                    <a:pt x="1681238" y="2628900"/>
                  </a:lnTo>
                  <a:lnTo>
                    <a:pt x="471893" y="2628900"/>
                  </a:lnTo>
                  <a:lnTo>
                    <a:pt x="0" y="2628900"/>
                  </a:lnTo>
                  <a:lnTo>
                    <a:pt x="0" y="2657475"/>
                  </a:lnTo>
                  <a:lnTo>
                    <a:pt x="471893" y="2657475"/>
                  </a:lnTo>
                  <a:lnTo>
                    <a:pt x="1681238" y="2657475"/>
                  </a:lnTo>
                  <a:lnTo>
                    <a:pt x="2753893" y="2657475"/>
                  </a:lnTo>
                  <a:lnTo>
                    <a:pt x="2814294" y="2657475"/>
                  </a:lnTo>
                  <a:lnTo>
                    <a:pt x="2814294" y="2628900"/>
                  </a:lnTo>
                  <a:close/>
                </a:path>
                <a:path w="4994909" h="2657475">
                  <a:moveTo>
                    <a:pt x="4886426" y="0"/>
                  </a:moveTo>
                  <a:lnTo>
                    <a:pt x="1168692" y="0"/>
                  </a:lnTo>
                  <a:lnTo>
                    <a:pt x="1168692" y="28575"/>
                  </a:lnTo>
                  <a:lnTo>
                    <a:pt x="4886426" y="28575"/>
                  </a:lnTo>
                  <a:lnTo>
                    <a:pt x="4886426" y="0"/>
                  </a:lnTo>
                  <a:close/>
                </a:path>
                <a:path w="4994909" h="2657475">
                  <a:moveTo>
                    <a:pt x="4994326" y="1752600"/>
                  </a:moveTo>
                  <a:lnTo>
                    <a:pt x="1144333" y="1752600"/>
                  </a:lnTo>
                  <a:lnTo>
                    <a:pt x="1144333" y="1781175"/>
                  </a:lnTo>
                  <a:lnTo>
                    <a:pt x="4994326" y="1781175"/>
                  </a:lnTo>
                  <a:lnTo>
                    <a:pt x="4994326" y="1752600"/>
                  </a:lnTo>
                  <a:close/>
                </a:path>
              </a:pathLst>
            </a:custGeom>
            <a:solidFill>
              <a:srgbClr val="263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87923" y="8085551"/>
              <a:ext cx="114300" cy="114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87923" y="8999951"/>
              <a:ext cx="114300" cy="114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87923" y="9914351"/>
              <a:ext cx="114300" cy="114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72346" y="8733256"/>
              <a:ext cx="5491480" cy="942975"/>
            </a:xfrm>
            <a:custGeom>
              <a:avLst/>
              <a:gdLst/>
              <a:ahLst/>
              <a:cxnLst/>
              <a:rect l="l" t="t" r="r" b="b"/>
              <a:pathLst>
                <a:path w="5491480" h="942975">
                  <a:moveTo>
                    <a:pt x="3376434" y="0"/>
                  </a:moveTo>
                  <a:lnTo>
                    <a:pt x="2338108" y="0"/>
                  </a:lnTo>
                  <a:lnTo>
                    <a:pt x="649732" y="0"/>
                  </a:lnTo>
                  <a:lnTo>
                    <a:pt x="649732" y="28575"/>
                  </a:lnTo>
                  <a:lnTo>
                    <a:pt x="2338108" y="28575"/>
                  </a:lnTo>
                  <a:lnTo>
                    <a:pt x="3376434" y="28575"/>
                  </a:lnTo>
                  <a:lnTo>
                    <a:pt x="3376434" y="0"/>
                  </a:lnTo>
                  <a:close/>
                </a:path>
                <a:path w="5491480" h="942975">
                  <a:moveTo>
                    <a:pt x="5491277" y="914400"/>
                  </a:moveTo>
                  <a:lnTo>
                    <a:pt x="2338324" y="914400"/>
                  </a:lnTo>
                  <a:lnTo>
                    <a:pt x="2193023" y="914400"/>
                  </a:lnTo>
                  <a:lnTo>
                    <a:pt x="145275" y="914400"/>
                  </a:lnTo>
                  <a:lnTo>
                    <a:pt x="0" y="914400"/>
                  </a:lnTo>
                  <a:lnTo>
                    <a:pt x="0" y="942975"/>
                  </a:lnTo>
                  <a:lnTo>
                    <a:pt x="145275" y="942975"/>
                  </a:lnTo>
                  <a:lnTo>
                    <a:pt x="2193023" y="942975"/>
                  </a:lnTo>
                  <a:lnTo>
                    <a:pt x="2338324" y="942975"/>
                  </a:lnTo>
                  <a:lnTo>
                    <a:pt x="5491277" y="942975"/>
                  </a:lnTo>
                  <a:lnTo>
                    <a:pt x="5491277" y="914400"/>
                  </a:lnTo>
                  <a:close/>
                </a:path>
              </a:pathLst>
            </a:custGeom>
            <a:solidFill>
              <a:srgbClr val="2633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1888" y="300100"/>
            <a:ext cx="1210373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95">
                <a:latin typeface="Arial"/>
                <a:cs typeface="Arial"/>
              </a:rPr>
              <a:t>System</a:t>
            </a:r>
            <a:r>
              <a:rPr dirty="0" sz="9200" spc="-465">
                <a:latin typeface="Arial"/>
                <a:cs typeface="Arial"/>
              </a:rPr>
              <a:t> </a:t>
            </a:r>
            <a:r>
              <a:rPr dirty="0" sz="9200" spc="175">
                <a:latin typeface="Arial"/>
                <a:cs typeface="Arial"/>
              </a:rPr>
              <a:t>Architecture:</a:t>
            </a:r>
            <a:endParaRPr sz="9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68873" y="2662238"/>
            <a:ext cx="114300" cy="114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22943" y="2414588"/>
            <a:ext cx="847090" cy="28575"/>
          </a:xfrm>
          <a:custGeom>
            <a:avLst/>
            <a:gdLst/>
            <a:ahLst/>
            <a:cxnLst/>
            <a:rect l="l" t="t" r="r" b="b"/>
            <a:pathLst>
              <a:path w="847089" h="28575">
                <a:moveTo>
                  <a:pt x="846828" y="28575"/>
                </a:moveTo>
                <a:lnTo>
                  <a:pt x="0" y="28575"/>
                </a:lnTo>
                <a:lnTo>
                  <a:pt x="0" y="0"/>
                </a:lnTo>
                <a:lnTo>
                  <a:pt x="846828" y="0"/>
                </a:lnTo>
                <a:lnTo>
                  <a:pt x="846828" y="28575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08523" y="2008430"/>
            <a:ext cx="17087215" cy="815657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u="heavy" sz="2500" spc="-63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500" spc="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Network </a:t>
            </a:r>
            <a:r>
              <a:rPr dirty="0" u="heavy" sz="2500" spc="5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Traffic</a:t>
            </a:r>
            <a:r>
              <a:rPr dirty="0" u="heavy" sz="2500" spc="-29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4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Ca</a:t>
            </a:r>
            <a:r>
              <a:rPr dirty="0" sz="2500" spc="40" b="1">
                <a:solidFill>
                  <a:srgbClr val="263383"/>
                </a:solidFill>
                <a:latin typeface="Arial"/>
                <a:cs typeface="Arial"/>
              </a:rPr>
              <a:t>pture:</a:t>
            </a:r>
            <a:endParaRPr sz="2500">
              <a:latin typeface="Arial"/>
              <a:cs typeface="Arial"/>
            </a:endParaRPr>
          </a:p>
          <a:p>
            <a:pPr marL="554355">
              <a:lnSpc>
                <a:spcPct val="100000"/>
              </a:lnSpc>
              <a:spcBef>
                <a:spcPts val="450"/>
              </a:spcBef>
            </a:pPr>
            <a:r>
              <a:rPr dirty="0" sz="2500" spc="35" b="1">
                <a:solidFill>
                  <a:srgbClr val="263383"/>
                </a:solidFill>
                <a:latin typeface="Arial"/>
                <a:cs typeface="Arial"/>
              </a:rPr>
              <a:t>Captures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60" b="1">
                <a:solidFill>
                  <a:srgbClr val="263383"/>
                </a:solidFill>
                <a:latin typeface="Arial"/>
                <a:cs typeface="Arial"/>
              </a:rPr>
              <a:t>network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30" b="1">
                <a:solidFill>
                  <a:srgbClr val="263383"/>
                </a:solidFill>
                <a:latin typeface="Arial"/>
                <a:cs typeface="Arial"/>
              </a:rPr>
              <a:t>packets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60" b="1">
                <a:solidFill>
                  <a:srgbClr val="263383"/>
                </a:solidFill>
                <a:latin typeface="Arial"/>
                <a:cs typeface="Arial"/>
              </a:rPr>
              <a:t>or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90" b="1">
                <a:solidFill>
                  <a:srgbClr val="263383"/>
                </a:solidFill>
                <a:latin typeface="Arial"/>
                <a:cs typeface="Arial"/>
              </a:rPr>
              <a:t>data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90" b="1">
                <a:solidFill>
                  <a:srgbClr val="263383"/>
                </a:solidFill>
                <a:latin typeface="Arial"/>
                <a:cs typeface="Arial"/>
              </a:rPr>
              <a:t>from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110" b="1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network.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u="heavy" sz="2500" spc="-63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500" spc="4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Packet </a:t>
            </a:r>
            <a:r>
              <a:rPr dirty="0" u="heavy" sz="2500" spc="-2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Processin</a:t>
            </a:r>
            <a:r>
              <a:rPr dirty="0" sz="2500" spc="-20" b="1">
                <a:solidFill>
                  <a:srgbClr val="263383"/>
                </a:solidFill>
                <a:latin typeface="Arial"/>
                <a:cs typeface="Arial"/>
              </a:rPr>
              <a:t>g</a:t>
            </a:r>
            <a:r>
              <a:rPr dirty="0" u="heavy" sz="2500" spc="-2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5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and</a:t>
            </a:r>
            <a:r>
              <a:rPr dirty="0" u="heavy" sz="2500" spc="-34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1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Decoding</a:t>
            </a:r>
            <a:r>
              <a:rPr dirty="0" sz="2500" spc="10" b="1">
                <a:solidFill>
                  <a:srgbClr val="263383"/>
                </a:solidFill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554355">
              <a:lnSpc>
                <a:spcPct val="100000"/>
              </a:lnSpc>
              <a:spcBef>
                <a:spcPts val="450"/>
              </a:spcBef>
            </a:pPr>
            <a:r>
              <a:rPr dirty="0" sz="2500" spc="-25" b="1">
                <a:solidFill>
                  <a:srgbClr val="263383"/>
                </a:solidFill>
                <a:latin typeface="Arial"/>
                <a:cs typeface="Arial"/>
              </a:rPr>
              <a:t>Processes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30" b="1">
                <a:solidFill>
                  <a:srgbClr val="263383"/>
                </a:solidFill>
                <a:latin typeface="Arial"/>
                <a:cs typeface="Arial"/>
              </a:rPr>
              <a:t>decodes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75" b="1">
                <a:solidFill>
                  <a:srgbClr val="263383"/>
                </a:solidFill>
                <a:latin typeface="Arial"/>
                <a:cs typeface="Arial"/>
              </a:rPr>
              <a:t>captured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75" b="1">
                <a:solidFill>
                  <a:srgbClr val="263383"/>
                </a:solidFill>
                <a:latin typeface="Arial"/>
                <a:cs typeface="Arial"/>
              </a:rPr>
              <a:t>traffic,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identifying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45" b="1">
                <a:solidFill>
                  <a:srgbClr val="263383"/>
                </a:solidFill>
                <a:latin typeface="Arial"/>
                <a:cs typeface="Arial"/>
              </a:rPr>
              <a:t>protocols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263383"/>
                </a:solidFill>
                <a:latin typeface="Arial"/>
                <a:cs typeface="Arial"/>
              </a:rPr>
              <a:t>services.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u="heavy" sz="2500" spc="-63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500" spc="5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Traffic </a:t>
            </a:r>
            <a:r>
              <a:rPr dirty="0" u="heavy" sz="2500" spc="-1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Anal</a:t>
            </a:r>
            <a:r>
              <a:rPr dirty="0" sz="2500" spc="-15" b="1">
                <a:solidFill>
                  <a:srgbClr val="263383"/>
                </a:solidFill>
                <a:latin typeface="Arial"/>
                <a:cs typeface="Arial"/>
              </a:rPr>
              <a:t>ysis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500" spc="10" b="1">
                <a:solidFill>
                  <a:srgbClr val="263383"/>
                </a:solidFill>
                <a:latin typeface="Arial"/>
                <a:cs typeface="Arial"/>
              </a:rPr>
              <a:t>Rule</a:t>
            </a:r>
            <a:r>
              <a:rPr dirty="0" sz="2500" spc="-51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25" b="1">
                <a:solidFill>
                  <a:srgbClr val="263383"/>
                </a:solidFill>
                <a:latin typeface="Arial"/>
                <a:cs typeface="Arial"/>
              </a:rPr>
              <a:t>Evaluation:</a:t>
            </a:r>
            <a:endParaRPr sz="2500">
              <a:latin typeface="Arial"/>
              <a:cs typeface="Arial"/>
            </a:endParaRPr>
          </a:p>
          <a:p>
            <a:pPr marL="554355">
              <a:lnSpc>
                <a:spcPct val="100000"/>
              </a:lnSpc>
              <a:spcBef>
                <a:spcPts val="450"/>
              </a:spcBef>
            </a:pPr>
            <a:r>
              <a:rPr dirty="0" sz="2500" b="1">
                <a:solidFill>
                  <a:srgbClr val="263383"/>
                </a:solidFill>
                <a:latin typeface="Arial"/>
                <a:cs typeface="Arial"/>
              </a:rPr>
              <a:t>Analyzes</a:t>
            </a:r>
            <a:r>
              <a:rPr dirty="0" sz="2500" spc="-10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90" b="1">
                <a:solidFill>
                  <a:srgbClr val="263383"/>
                </a:solidFill>
                <a:latin typeface="Arial"/>
                <a:cs typeface="Arial"/>
              </a:rPr>
              <a:t>traffic</a:t>
            </a:r>
            <a:r>
              <a:rPr dirty="0" sz="2500" spc="-9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85" b="1">
                <a:solidFill>
                  <a:srgbClr val="263383"/>
                </a:solidFill>
                <a:latin typeface="Arial"/>
                <a:cs typeface="Arial"/>
              </a:rPr>
              <a:t>for</a:t>
            </a:r>
            <a:r>
              <a:rPr dirty="0" sz="2500" spc="-10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75" b="1">
                <a:solidFill>
                  <a:srgbClr val="263383"/>
                </a:solidFill>
                <a:latin typeface="Arial"/>
                <a:cs typeface="Arial"/>
              </a:rPr>
              <a:t>patterns</a:t>
            </a:r>
            <a:r>
              <a:rPr dirty="0" sz="2500" spc="-9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500" spc="-9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45" b="1">
                <a:solidFill>
                  <a:srgbClr val="263383"/>
                </a:solidFill>
                <a:latin typeface="Arial"/>
                <a:cs typeface="Arial"/>
              </a:rPr>
              <a:t>evaluates</a:t>
            </a:r>
            <a:r>
              <a:rPr dirty="0" sz="2500" spc="-10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60" b="1">
                <a:solidFill>
                  <a:srgbClr val="263383"/>
                </a:solidFill>
                <a:latin typeface="Arial"/>
                <a:cs typeface="Arial"/>
              </a:rPr>
              <a:t>NIDS</a:t>
            </a:r>
            <a:r>
              <a:rPr dirty="0" sz="2500" spc="-9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20" b="1">
                <a:solidFill>
                  <a:srgbClr val="263383"/>
                </a:solidFill>
                <a:latin typeface="Arial"/>
                <a:cs typeface="Arial"/>
              </a:rPr>
              <a:t>rules</a:t>
            </a:r>
            <a:r>
              <a:rPr dirty="0" sz="2500" spc="-9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30" b="1">
                <a:solidFill>
                  <a:srgbClr val="263383"/>
                </a:solidFill>
                <a:latin typeface="Arial"/>
                <a:cs typeface="Arial"/>
              </a:rPr>
              <a:t>(signature-based,</a:t>
            </a:r>
            <a:r>
              <a:rPr dirty="0" sz="2500" spc="-10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0" b="1">
                <a:solidFill>
                  <a:srgbClr val="263383"/>
                </a:solidFill>
                <a:latin typeface="Arial"/>
                <a:cs typeface="Arial"/>
              </a:rPr>
              <a:t>anomaly-based)</a:t>
            </a:r>
            <a:r>
              <a:rPr dirty="0" sz="2500" spc="-9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125" b="1">
                <a:solidFill>
                  <a:srgbClr val="263383"/>
                </a:solidFill>
                <a:latin typeface="Arial"/>
                <a:cs typeface="Arial"/>
              </a:rPr>
              <a:t>to</a:t>
            </a:r>
            <a:r>
              <a:rPr dirty="0" sz="2500" spc="-9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110" b="1">
                <a:solidFill>
                  <a:srgbClr val="263383"/>
                </a:solidFill>
                <a:latin typeface="Arial"/>
                <a:cs typeface="Arial"/>
              </a:rPr>
              <a:t>detect</a:t>
            </a:r>
            <a:r>
              <a:rPr dirty="0" sz="2500" spc="-10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60" b="1">
                <a:solidFill>
                  <a:srgbClr val="263383"/>
                </a:solidFill>
                <a:latin typeface="Arial"/>
                <a:cs typeface="Arial"/>
              </a:rPr>
              <a:t>threats.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u="heavy" sz="2500" spc="-63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500" spc="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Alert</a:t>
            </a:r>
            <a:r>
              <a:rPr dirty="0" u="heavy" sz="2500" spc="-11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500" spc="3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Generation:</a:t>
            </a:r>
            <a:endParaRPr sz="2500">
              <a:latin typeface="Arial"/>
              <a:cs typeface="Arial"/>
            </a:endParaRPr>
          </a:p>
          <a:p>
            <a:pPr marL="554355">
              <a:lnSpc>
                <a:spcPct val="100000"/>
              </a:lnSpc>
              <a:spcBef>
                <a:spcPts val="450"/>
              </a:spcBef>
            </a:pPr>
            <a:r>
              <a:rPr dirty="0" sz="2500" spc="40" b="1">
                <a:solidFill>
                  <a:srgbClr val="263383"/>
                </a:solidFill>
                <a:latin typeface="Arial"/>
                <a:cs typeface="Arial"/>
              </a:rPr>
              <a:t>Generates</a:t>
            </a:r>
            <a:r>
              <a:rPr dirty="0" sz="25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alerts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0" b="1">
                <a:solidFill>
                  <a:srgbClr val="263383"/>
                </a:solidFill>
                <a:latin typeface="Arial"/>
                <a:cs typeface="Arial"/>
              </a:rPr>
              <a:t>when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263383"/>
                </a:solidFill>
                <a:latin typeface="Arial"/>
                <a:cs typeface="Arial"/>
              </a:rPr>
              <a:t>suspicious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60" b="1">
                <a:solidFill>
                  <a:srgbClr val="263383"/>
                </a:solidFill>
                <a:latin typeface="Arial"/>
                <a:cs typeface="Arial"/>
              </a:rPr>
              <a:t>or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20" b="1">
                <a:solidFill>
                  <a:srgbClr val="263383"/>
                </a:solidFill>
                <a:latin typeface="Arial"/>
                <a:cs typeface="Arial"/>
              </a:rPr>
              <a:t>malicious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75" b="1">
                <a:solidFill>
                  <a:srgbClr val="263383"/>
                </a:solidFill>
                <a:latin typeface="Arial"/>
                <a:cs typeface="Arial"/>
              </a:rPr>
              <a:t>activity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-60" b="1">
                <a:solidFill>
                  <a:srgbClr val="263383"/>
                </a:solidFill>
                <a:latin typeface="Arial"/>
                <a:cs typeface="Arial"/>
              </a:rPr>
              <a:t>is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90" b="1">
                <a:solidFill>
                  <a:srgbClr val="263383"/>
                </a:solidFill>
                <a:latin typeface="Arial"/>
                <a:cs typeface="Arial"/>
              </a:rPr>
              <a:t>detected.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u="heavy" sz="2500" spc="-63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500" spc="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Alert </a:t>
            </a:r>
            <a:r>
              <a:rPr dirty="0" u="heavy" sz="2500" spc="7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Mana</a:t>
            </a:r>
            <a:r>
              <a:rPr dirty="0" sz="2500" spc="70" b="1">
                <a:solidFill>
                  <a:srgbClr val="263383"/>
                </a:solidFill>
                <a:latin typeface="Arial"/>
                <a:cs typeface="Arial"/>
              </a:rPr>
              <a:t>gement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500" spc="-46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40" b="1">
                <a:solidFill>
                  <a:srgbClr val="263383"/>
                </a:solidFill>
                <a:latin typeface="Arial"/>
                <a:cs typeface="Arial"/>
              </a:rPr>
              <a:t>Prioritization:</a:t>
            </a:r>
            <a:endParaRPr sz="2500">
              <a:latin typeface="Arial"/>
              <a:cs typeface="Arial"/>
            </a:endParaRPr>
          </a:p>
          <a:p>
            <a:pPr marL="554355">
              <a:lnSpc>
                <a:spcPct val="100000"/>
              </a:lnSpc>
              <a:spcBef>
                <a:spcPts val="450"/>
              </a:spcBef>
            </a:pPr>
            <a:r>
              <a:rPr dirty="0" sz="2500" spc="15" b="1">
                <a:solidFill>
                  <a:srgbClr val="263383"/>
                </a:solidFill>
                <a:latin typeface="Arial"/>
                <a:cs typeface="Arial"/>
              </a:rPr>
              <a:t>Manages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40" b="1">
                <a:solidFill>
                  <a:srgbClr val="263383"/>
                </a:solidFill>
                <a:latin typeface="Arial"/>
                <a:cs typeface="Arial"/>
              </a:rPr>
              <a:t>prioritizes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alerts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25" b="1">
                <a:solidFill>
                  <a:srgbClr val="263383"/>
                </a:solidFill>
                <a:latin typeface="Arial"/>
                <a:cs typeface="Arial"/>
              </a:rPr>
              <a:t>based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45" b="1">
                <a:solidFill>
                  <a:srgbClr val="263383"/>
                </a:solidFill>
                <a:latin typeface="Arial"/>
                <a:cs typeface="Arial"/>
              </a:rPr>
              <a:t>on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45" b="1">
                <a:solidFill>
                  <a:srgbClr val="263383"/>
                </a:solidFill>
                <a:latin typeface="Arial"/>
                <a:cs typeface="Arial"/>
              </a:rPr>
              <a:t>severity.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u="heavy" sz="2500" spc="-63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500" spc="-5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Lo</a:t>
            </a:r>
            <a:r>
              <a:rPr dirty="0" sz="2500" spc="-50" b="1">
                <a:solidFill>
                  <a:srgbClr val="263383"/>
                </a:solidFill>
                <a:latin typeface="Arial"/>
                <a:cs typeface="Arial"/>
              </a:rPr>
              <a:t>gging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500" spc="-16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15" b="1">
                <a:solidFill>
                  <a:srgbClr val="263383"/>
                </a:solidFill>
                <a:latin typeface="Arial"/>
                <a:cs typeface="Arial"/>
              </a:rPr>
              <a:t>Reporting:</a:t>
            </a:r>
            <a:endParaRPr sz="2500">
              <a:latin typeface="Arial"/>
              <a:cs typeface="Arial"/>
            </a:endParaRPr>
          </a:p>
          <a:p>
            <a:pPr marL="554355">
              <a:lnSpc>
                <a:spcPct val="100000"/>
              </a:lnSpc>
              <a:spcBef>
                <a:spcPts val="450"/>
              </a:spcBef>
            </a:pPr>
            <a:r>
              <a:rPr dirty="0" sz="2500" spc="-80" b="1">
                <a:solidFill>
                  <a:srgbClr val="263383"/>
                </a:solidFill>
                <a:latin typeface="Arial"/>
                <a:cs typeface="Arial"/>
              </a:rPr>
              <a:t>Logs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0" b="1">
                <a:solidFill>
                  <a:srgbClr val="263383"/>
                </a:solidFill>
                <a:latin typeface="Arial"/>
                <a:cs typeface="Arial"/>
              </a:rPr>
              <a:t>events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35" b="1">
                <a:solidFill>
                  <a:srgbClr val="263383"/>
                </a:solidFill>
                <a:latin typeface="Arial"/>
                <a:cs typeface="Arial"/>
              </a:rPr>
              <a:t>generates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60" b="1">
                <a:solidFill>
                  <a:srgbClr val="263383"/>
                </a:solidFill>
                <a:latin typeface="Arial"/>
                <a:cs typeface="Arial"/>
              </a:rPr>
              <a:t>reports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85" b="1">
                <a:solidFill>
                  <a:srgbClr val="263383"/>
                </a:solidFill>
                <a:latin typeface="Arial"/>
                <a:cs typeface="Arial"/>
              </a:rPr>
              <a:t>for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263383"/>
                </a:solidFill>
                <a:latin typeface="Arial"/>
                <a:cs typeface="Arial"/>
              </a:rPr>
              <a:t>analysis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5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500" spc="40" b="1">
                <a:solidFill>
                  <a:srgbClr val="263383"/>
                </a:solidFill>
                <a:latin typeface="Arial"/>
                <a:cs typeface="Arial"/>
              </a:rPr>
              <a:t>compliance.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u="heavy" sz="2600" spc="-65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600" spc="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Alert</a:t>
            </a:r>
            <a:r>
              <a:rPr dirty="0" u="heavy" sz="2600" spc="-114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600" spc="6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Notification</a:t>
            </a:r>
            <a:r>
              <a:rPr dirty="0" sz="2600" spc="60" b="1">
                <a:solidFill>
                  <a:srgbClr val="263383"/>
                </a:solidFill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dirty="0" sz="2600" spc="60" b="1">
                <a:solidFill>
                  <a:srgbClr val="263383"/>
                </a:solidFill>
                <a:latin typeface="Arial"/>
                <a:cs typeface="Arial"/>
              </a:rPr>
              <a:t>Notifies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35" b="1">
                <a:solidFill>
                  <a:srgbClr val="263383"/>
                </a:solidFill>
                <a:latin typeface="Arial"/>
                <a:cs typeface="Arial"/>
              </a:rPr>
              <a:t>security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35" b="1">
                <a:solidFill>
                  <a:srgbClr val="263383"/>
                </a:solidFill>
                <a:latin typeface="Arial"/>
                <a:cs typeface="Arial"/>
              </a:rPr>
              <a:t>personnel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35" b="1">
                <a:solidFill>
                  <a:srgbClr val="263383"/>
                </a:solidFill>
                <a:latin typeface="Arial"/>
                <a:cs typeface="Arial"/>
              </a:rPr>
              <a:t>in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90" b="1">
                <a:solidFill>
                  <a:srgbClr val="263383"/>
                </a:solidFill>
                <a:latin typeface="Arial"/>
                <a:cs typeface="Arial"/>
              </a:rPr>
              <a:t>real-time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45" b="1">
                <a:solidFill>
                  <a:srgbClr val="263383"/>
                </a:solidFill>
                <a:latin typeface="Arial"/>
                <a:cs typeface="Arial"/>
              </a:rPr>
              <a:t>when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55" b="1">
                <a:solidFill>
                  <a:srgbClr val="263383"/>
                </a:solidFill>
                <a:latin typeface="Arial"/>
                <a:cs typeface="Arial"/>
              </a:rPr>
              <a:t>critical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50" b="1">
                <a:solidFill>
                  <a:srgbClr val="263383"/>
                </a:solidFill>
                <a:latin typeface="Arial"/>
                <a:cs typeface="Arial"/>
              </a:rPr>
              <a:t>alerts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20" b="1">
                <a:solidFill>
                  <a:srgbClr val="263383"/>
                </a:solidFill>
                <a:latin typeface="Arial"/>
                <a:cs typeface="Arial"/>
              </a:rPr>
              <a:t>occur.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u="heavy" sz="2600" spc="-65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600" spc="6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Threat </a:t>
            </a:r>
            <a:r>
              <a:rPr dirty="0" u="heavy" sz="2600" spc="5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Intelli</a:t>
            </a:r>
            <a:r>
              <a:rPr dirty="0" sz="2600" spc="55" b="1">
                <a:solidFill>
                  <a:srgbClr val="263383"/>
                </a:solidFill>
                <a:latin typeface="Arial"/>
                <a:cs typeface="Arial"/>
              </a:rPr>
              <a:t>gence</a:t>
            </a:r>
            <a:r>
              <a:rPr dirty="0" sz="2600" spc="-29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50" b="1">
                <a:solidFill>
                  <a:srgbClr val="263383"/>
                </a:solidFill>
                <a:latin typeface="Arial"/>
                <a:cs typeface="Arial"/>
              </a:rPr>
              <a:t>Integration:</a:t>
            </a:r>
            <a:endParaRPr sz="26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dirty="0" sz="2600" spc="45" b="1">
                <a:solidFill>
                  <a:srgbClr val="263383"/>
                </a:solidFill>
                <a:latin typeface="Arial"/>
                <a:cs typeface="Arial"/>
              </a:rPr>
              <a:t>ntegrates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60" b="1">
                <a:solidFill>
                  <a:srgbClr val="263383"/>
                </a:solidFill>
                <a:latin typeface="Arial"/>
                <a:cs typeface="Arial"/>
              </a:rPr>
              <a:t>external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110" b="1">
                <a:solidFill>
                  <a:srgbClr val="263383"/>
                </a:solidFill>
                <a:latin typeface="Arial"/>
                <a:cs typeface="Arial"/>
              </a:rPr>
              <a:t>threat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45" b="1">
                <a:solidFill>
                  <a:srgbClr val="263383"/>
                </a:solidFill>
                <a:latin typeface="Arial"/>
                <a:cs typeface="Arial"/>
              </a:rPr>
              <a:t>intelligence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40" b="1">
                <a:solidFill>
                  <a:srgbClr val="263383"/>
                </a:solidFill>
                <a:latin typeface="Arial"/>
                <a:cs typeface="Arial"/>
              </a:rPr>
              <a:t>feeds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85" b="1">
                <a:solidFill>
                  <a:srgbClr val="263383"/>
                </a:solidFill>
                <a:latin typeface="Arial"/>
                <a:cs typeface="Arial"/>
              </a:rPr>
              <a:t>for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45" b="1">
                <a:solidFill>
                  <a:srgbClr val="263383"/>
                </a:solidFill>
                <a:latin typeface="Arial"/>
                <a:cs typeface="Arial"/>
              </a:rPr>
              <a:t>enhanced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110" b="1">
                <a:solidFill>
                  <a:srgbClr val="263383"/>
                </a:solidFill>
                <a:latin typeface="Arial"/>
                <a:cs typeface="Arial"/>
              </a:rPr>
              <a:t>threat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75" b="1">
                <a:solidFill>
                  <a:srgbClr val="263383"/>
                </a:solidFill>
                <a:latin typeface="Arial"/>
                <a:cs typeface="Arial"/>
              </a:rPr>
              <a:t>detection.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u="heavy" sz="2600" spc="-65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600" spc="3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Scalabilit</a:t>
            </a:r>
            <a:r>
              <a:rPr dirty="0" sz="2600" spc="35" b="1">
                <a:solidFill>
                  <a:srgbClr val="263383"/>
                </a:solidFill>
                <a:latin typeface="Arial"/>
                <a:cs typeface="Arial"/>
              </a:rPr>
              <a:t>y, </a:t>
            </a:r>
            <a:r>
              <a:rPr dirty="0" sz="2600" spc="25" b="1">
                <a:solidFill>
                  <a:srgbClr val="263383"/>
                </a:solidFill>
                <a:latin typeface="Arial"/>
                <a:cs typeface="Arial"/>
              </a:rPr>
              <a:t>Redundancy, </a:t>
            </a:r>
            <a:r>
              <a:rPr dirty="0" sz="2600" spc="5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600" spc="-5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20" b="1">
                <a:solidFill>
                  <a:srgbClr val="263383"/>
                </a:solidFill>
                <a:latin typeface="Arial"/>
                <a:cs typeface="Arial"/>
              </a:rPr>
              <a:t>User </a:t>
            </a:r>
            <a:r>
              <a:rPr dirty="0" sz="2600" spc="60" b="1">
                <a:solidFill>
                  <a:srgbClr val="263383"/>
                </a:solidFill>
                <a:latin typeface="Arial"/>
                <a:cs typeface="Arial"/>
              </a:rPr>
              <a:t>Interface:</a:t>
            </a:r>
            <a:endParaRPr sz="26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dirty="0" sz="2600" spc="-35" b="1">
                <a:solidFill>
                  <a:srgbClr val="263383"/>
                </a:solidFill>
                <a:latin typeface="Arial"/>
                <a:cs typeface="Arial"/>
              </a:rPr>
              <a:t>Ensures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40" b="1">
                <a:solidFill>
                  <a:srgbClr val="263383"/>
                </a:solidFill>
                <a:latin typeface="Arial"/>
                <a:cs typeface="Arial"/>
              </a:rPr>
              <a:t>scalability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5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45" b="1">
                <a:solidFill>
                  <a:srgbClr val="263383"/>
                </a:solidFill>
                <a:latin typeface="Arial"/>
                <a:cs typeface="Arial"/>
              </a:rPr>
              <a:t>redundancy,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45" b="1">
                <a:solidFill>
                  <a:srgbClr val="263383"/>
                </a:solidFill>
                <a:latin typeface="Arial"/>
                <a:cs typeface="Arial"/>
              </a:rPr>
              <a:t>while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45" b="1">
                <a:solidFill>
                  <a:srgbClr val="263383"/>
                </a:solidFill>
                <a:latin typeface="Arial"/>
                <a:cs typeface="Arial"/>
              </a:rPr>
              <a:t>administrators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-40" b="1">
                <a:solidFill>
                  <a:srgbClr val="263383"/>
                </a:solidFill>
                <a:latin typeface="Arial"/>
                <a:cs typeface="Arial"/>
              </a:rPr>
              <a:t>access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50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30" b="1">
                <a:solidFill>
                  <a:srgbClr val="263383"/>
                </a:solidFill>
                <a:latin typeface="Arial"/>
                <a:cs typeface="Arial"/>
              </a:rPr>
              <a:t>configure</a:t>
            </a:r>
            <a:r>
              <a:rPr dirty="0" sz="26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110" b="1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55" b="1">
                <a:solidFill>
                  <a:srgbClr val="263383"/>
                </a:solidFill>
                <a:latin typeface="Arial"/>
                <a:cs typeface="Arial"/>
              </a:rPr>
              <a:t>NIDS</a:t>
            </a:r>
            <a:r>
              <a:rPr dirty="0" sz="2600" spc="-1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600" spc="45" b="1">
                <a:solidFill>
                  <a:srgbClr val="263383"/>
                </a:solidFill>
                <a:latin typeface="Arial"/>
                <a:cs typeface="Arial"/>
              </a:rPr>
              <a:t>through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964881" cy="5966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748" y="356448"/>
            <a:ext cx="1107821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10">
                <a:latin typeface="Arial"/>
                <a:cs typeface="Arial"/>
              </a:rPr>
              <a:t>MODULES </a:t>
            </a:r>
            <a:r>
              <a:rPr dirty="0" sz="5500" spc="130">
                <a:latin typeface="Arial"/>
                <a:cs typeface="Arial"/>
              </a:rPr>
              <a:t>AND</a:t>
            </a:r>
            <a:r>
              <a:rPr dirty="0" sz="5500" spc="-525">
                <a:latin typeface="Arial"/>
                <a:cs typeface="Arial"/>
              </a:rPr>
              <a:t> </a:t>
            </a:r>
            <a:r>
              <a:rPr dirty="0" sz="5500" spc="-15">
                <a:latin typeface="Arial"/>
                <a:cs typeface="Arial"/>
              </a:rPr>
              <a:t>EXPLAINATIONS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0078" y="1677634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30495" y="1877668"/>
            <a:ext cx="5525135" cy="28575"/>
          </a:xfrm>
          <a:custGeom>
            <a:avLst/>
            <a:gdLst/>
            <a:ahLst/>
            <a:cxnLst/>
            <a:rect l="l" t="t" r="r" b="b"/>
            <a:pathLst>
              <a:path w="5525134" h="28575">
                <a:moveTo>
                  <a:pt x="5524805" y="0"/>
                </a:moveTo>
                <a:lnTo>
                  <a:pt x="4084586" y="0"/>
                </a:lnTo>
                <a:lnTo>
                  <a:pt x="2344636" y="0"/>
                </a:lnTo>
                <a:lnTo>
                  <a:pt x="0" y="0"/>
                </a:lnTo>
                <a:lnTo>
                  <a:pt x="0" y="28575"/>
                </a:lnTo>
                <a:lnTo>
                  <a:pt x="2344636" y="28575"/>
                </a:lnTo>
                <a:lnTo>
                  <a:pt x="4084586" y="28575"/>
                </a:lnTo>
                <a:lnTo>
                  <a:pt x="5524805" y="28575"/>
                </a:lnTo>
                <a:lnTo>
                  <a:pt x="5524805" y="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40078" y="3106384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42929" y="3306409"/>
            <a:ext cx="1971675" cy="28575"/>
          </a:xfrm>
          <a:custGeom>
            <a:avLst/>
            <a:gdLst/>
            <a:ahLst/>
            <a:cxnLst/>
            <a:rect l="l" t="t" r="r" b="b"/>
            <a:pathLst>
              <a:path w="1971675" h="28575">
                <a:moveTo>
                  <a:pt x="1971395" y="28575"/>
                </a:moveTo>
                <a:lnTo>
                  <a:pt x="0" y="28575"/>
                </a:lnTo>
                <a:lnTo>
                  <a:pt x="0" y="0"/>
                </a:lnTo>
                <a:lnTo>
                  <a:pt x="1971395" y="0"/>
                </a:lnTo>
                <a:lnTo>
                  <a:pt x="1971395" y="28575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40078" y="5011384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40078" y="6916384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64977" y="7116419"/>
            <a:ext cx="4373245" cy="28575"/>
          </a:xfrm>
          <a:custGeom>
            <a:avLst/>
            <a:gdLst/>
            <a:ahLst/>
            <a:cxnLst/>
            <a:rect l="l" t="t" r="r" b="b"/>
            <a:pathLst>
              <a:path w="4373245" h="28575">
                <a:moveTo>
                  <a:pt x="4372648" y="0"/>
                </a:moveTo>
                <a:lnTo>
                  <a:pt x="3029953" y="0"/>
                </a:lnTo>
                <a:lnTo>
                  <a:pt x="1859457" y="0"/>
                </a:lnTo>
                <a:lnTo>
                  <a:pt x="522363" y="0"/>
                </a:lnTo>
                <a:lnTo>
                  <a:pt x="0" y="0"/>
                </a:lnTo>
                <a:lnTo>
                  <a:pt x="0" y="28575"/>
                </a:lnTo>
                <a:lnTo>
                  <a:pt x="522363" y="28575"/>
                </a:lnTo>
                <a:lnTo>
                  <a:pt x="1859457" y="28575"/>
                </a:lnTo>
                <a:lnTo>
                  <a:pt x="3029953" y="28575"/>
                </a:lnTo>
                <a:lnTo>
                  <a:pt x="4372648" y="28575"/>
                </a:lnTo>
                <a:lnTo>
                  <a:pt x="4372648" y="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40078" y="8345134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55211" y="8545169"/>
            <a:ext cx="4975860" cy="28575"/>
          </a:xfrm>
          <a:custGeom>
            <a:avLst/>
            <a:gdLst/>
            <a:ahLst/>
            <a:cxnLst/>
            <a:rect l="l" t="t" r="r" b="b"/>
            <a:pathLst>
              <a:path w="4975859" h="28575">
                <a:moveTo>
                  <a:pt x="4975644" y="0"/>
                </a:moveTo>
                <a:lnTo>
                  <a:pt x="2639568" y="0"/>
                </a:lnTo>
                <a:lnTo>
                  <a:pt x="0" y="0"/>
                </a:lnTo>
                <a:lnTo>
                  <a:pt x="0" y="28575"/>
                </a:lnTo>
                <a:lnTo>
                  <a:pt x="2639568" y="28575"/>
                </a:lnTo>
                <a:lnTo>
                  <a:pt x="4975644" y="28575"/>
                </a:lnTo>
                <a:lnTo>
                  <a:pt x="4975644" y="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131830" y="1438086"/>
            <a:ext cx="12758420" cy="812165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413384">
              <a:lnSpc>
                <a:spcPct val="100000"/>
              </a:lnSpc>
              <a:spcBef>
                <a:spcPts val="610"/>
              </a:spcBef>
              <a:tabLst>
                <a:tab pos="628015" algn="l"/>
              </a:tabLst>
            </a:pPr>
            <a:r>
              <a:rPr dirty="0" u="heavy" sz="2700" spc="-180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P</a:t>
            </a:r>
            <a:r>
              <a:rPr dirty="0" sz="2700" spc="-1805" b="1">
                <a:solidFill>
                  <a:srgbClr val="263383"/>
                </a:solidFill>
                <a:latin typeface="Arial"/>
                <a:cs typeface="Arial"/>
              </a:rPr>
              <a:t>	</a:t>
            </a:r>
            <a:r>
              <a:rPr dirty="0" u="heavy" sz="2700" spc="10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acket </a:t>
            </a:r>
            <a:r>
              <a:rPr dirty="0" u="heavy" sz="2700" spc="8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Ca</a:t>
            </a:r>
            <a:r>
              <a:rPr dirty="0" sz="2700" spc="80" b="1">
                <a:solidFill>
                  <a:srgbClr val="263383"/>
                </a:solidFill>
                <a:latin typeface="Arial"/>
                <a:cs typeface="Arial"/>
              </a:rPr>
              <a:t>pture </a:t>
            </a:r>
            <a:r>
              <a:rPr dirty="0" sz="2700" spc="95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700" b="1">
                <a:solidFill>
                  <a:srgbClr val="263383"/>
                </a:solidFill>
                <a:latin typeface="Arial"/>
                <a:cs typeface="Arial"/>
              </a:rPr>
              <a:t>Preprocessing</a:t>
            </a:r>
            <a:r>
              <a:rPr dirty="0" sz="2700" spc="-49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65" b="1">
                <a:solidFill>
                  <a:srgbClr val="263383"/>
                </a:solidFill>
                <a:latin typeface="Arial"/>
                <a:cs typeface="Arial"/>
              </a:rPr>
              <a:t>Module:</a:t>
            </a:r>
            <a:endParaRPr sz="2700">
              <a:latin typeface="Arial"/>
              <a:cs typeface="Arial"/>
            </a:endParaRPr>
          </a:p>
          <a:p>
            <a:pPr marL="1012190" marR="805815" indent="-113030">
              <a:lnSpc>
                <a:spcPct val="115700"/>
              </a:lnSpc>
            </a:pPr>
            <a:r>
              <a:rPr dirty="0" sz="2700" spc="-65">
                <a:solidFill>
                  <a:srgbClr val="263383"/>
                </a:solidFill>
                <a:latin typeface="Arial"/>
                <a:cs typeface="Arial"/>
              </a:rPr>
              <a:t>This </a:t>
            </a:r>
            <a:r>
              <a:rPr dirty="0" sz="2700" spc="55">
                <a:solidFill>
                  <a:srgbClr val="263383"/>
                </a:solidFill>
                <a:latin typeface="Arial"/>
                <a:cs typeface="Arial"/>
              </a:rPr>
              <a:t>module </a:t>
            </a:r>
            <a:r>
              <a:rPr dirty="0" sz="2700" spc="-15">
                <a:solidFill>
                  <a:srgbClr val="263383"/>
                </a:solidFill>
                <a:latin typeface="Arial"/>
                <a:cs typeface="Arial"/>
              </a:rPr>
              <a:t>encompasses </a:t>
            </a:r>
            <a:r>
              <a:rPr dirty="0" sz="2700">
                <a:solidFill>
                  <a:srgbClr val="263383"/>
                </a:solidFill>
                <a:latin typeface="Arial"/>
                <a:cs typeface="Arial"/>
              </a:rPr>
              <a:t>packet </a:t>
            </a:r>
            <a:r>
              <a:rPr dirty="0" sz="2700" spc="10">
                <a:solidFill>
                  <a:srgbClr val="263383"/>
                </a:solidFill>
                <a:latin typeface="Arial"/>
                <a:cs typeface="Arial"/>
              </a:rPr>
              <a:t>capture, </a:t>
            </a:r>
            <a:r>
              <a:rPr dirty="0" sz="2700" spc="-5">
                <a:solidFill>
                  <a:srgbClr val="263383"/>
                </a:solidFill>
                <a:latin typeface="Arial"/>
                <a:cs typeface="Arial"/>
              </a:rPr>
              <a:t>decoding, </a:t>
            </a:r>
            <a:r>
              <a:rPr dirty="0" sz="2700" spc="20">
                <a:solidFill>
                  <a:srgbClr val="263383"/>
                </a:solidFill>
                <a:latin typeface="Arial"/>
                <a:cs typeface="Arial"/>
              </a:rPr>
              <a:t>normalization,</a:t>
            </a:r>
            <a:r>
              <a:rPr dirty="0" sz="2700" spc="-31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and  </a:t>
            </a:r>
            <a:r>
              <a:rPr dirty="0" sz="2700" spc="15">
                <a:solidFill>
                  <a:srgbClr val="263383"/>
                </a:solidFill>
                <a:latin typeface="Arial"/>
                <a:cs typeface="Arial"/>
              </a:rPr>
              <a:t>preprocessing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60">
                <a:solidFill>
                  <a:srgbClr val="263383"/>
                </a:solidFill>
                <a:latin typeface="Arial"/>
                <a:cs typeface="Arial"/>
              </a:rPr>
              <a:t>of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50">
                <a:solidFill>
                  <a:srgbClr val="263383"/>
                </a:solidFill>
                <a:latin typeface="Arial"/>
                <a:cs typeface="Arial"/>
              </a:rPr>
              <a:t>network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15">
                <a:solidFill>
                  <a:srgbClr val="263383"/>
                </a:solidFill>
                <a:latin typeface="Arial"/>
                <a:cs typeface="Arial"/>
              </a:rPr>
              <a:t>traffic.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It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0">
                <a:solidFill>
                  <a:srgbClr val="263383"/>
                </a:solidFill>
                <a:latin typeface="Arial"/>
                <a:cs typeface="Arial"/>
              </a:rPr>
              <a:t>prepares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20">
                <a:solidFill>
                  <a:srgbClr val="263383"/>
                </a:solidFill>
                <a:latin typeface="Arial"/>
                <a:cs typeface="Arial"/>
              </a:rPr>
              <a:t>data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90">
                <a:solidFill>
                  <a:srgbClr val="263383"/>
                </a:solidFill>
                <a:latin typeface="Arial"/>
                <a:cs typeface="Arial"/>
              </a:rPr>
              <a:t>for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90">
                <a:solidFill>
                  <a:srgbClr val="263383"/>
                </a:solidFill>
                <a:latin typeface="Arial"/>
                <a:cs typeface="Arial"/>
              </a:rPr>
              <a:t>further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60">
                <a:solidFill>
                  <a:srgbClr val="263383"/>
                </a:solidFill>
                <a:latin typeface="Arial"/>
                <a:cs typeface="Arial"/>
              </a:rPr>
              <a:t>analysis.</a:t>
            </a:r>
            <a:endParaRPr sz="27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509"/>
              </a:spcBef>
              <a:tabLst>
                <a:tab pos="666750" algn="l"/>
              </a:tabLst>
            </a:pPr>
            <a:r>
              <a:rPr dirty="0" u="heavy" sz="2700" spc="-195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D</a:t>
            </a:r>
            <a:r>
              <a:rPr dirty="0" sz="2700" spc="-1955" b="1">
                <a:solidFill>
                  <a:srgbClr val="263383"/>
                </a:solidFill>
                <a:latin typeface="Arial"/>
                <a:cs typeface="Arial"/>
              </a:rPr>
              <a:t>	</a:t>
            </a:r>
            <a:r>
              <a:rPr dirty="0" u="heavy" sz="2700" spc="9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etection </a:t>
            </a:r>
            <a:r>
              <a:rPr dirty="0" u="heavy" sz="2700" spc="-1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En</a:t>
            </a:r>
            <a:r>
              <a:rPr dirty="0" sz="2700" spc="-10" b="1">
                <a:solidFill>
                  <a:srgbClr val="263383"/>
                </a:solidFill>
                <a:latin typeface="Arial"/>
                <a:cs typeface="Arial"/>
              </a:rPr>
              <a:t>gine</a:t>
            </a:r>
            <a:r>
              <a:rPr dirty="0" sz="2700" spc="-2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65" b="1">
                <a:solidFill>
                  <a:srgbClr val="263383"/>
                </a:solidFill>
                <a:latin typeface="Arial"/>
                <a:cs typeface="Arial"/>
              </a:rPr>
              <a:t>Module:</a:t>
            </a:r>
            <a:endParaRPr sz="2700">
              <a:latin typeface="Arial"/>
              <a:cs typeface="Arial"/>
            </a:endParaRPr>
          </a:p>
          <a:p>
            <a:pPr marL="911225" marR="5080" indent="-610235">
              <a:lnSpc>
                <a:spcPct val="115700"/>
              </a:lnSpc>
            </a:pPr>
            <a:r>
              <a:rPr dirty="0" sz="2700" spc="-65">
                <a:solidFill>
                  <a:srgbClr val="263383"/>
                </a:solidFill>
                <a:latin typeface="Arial"/>
                <a:cs typeface="Arial"/>
              </a:rPr>
              <a:t>This </a:t>
            </a:r>
            <a:r>
              <a:rPr dirty="0" sz="2700" spc="55">
                <a:solidFill>
                  <a:srgbClr val="263383"/>
                </a:solidFill>
                <a:latin typeface="Arial"/>
                <a:cs typeface="Arial"/>
              </a:rPr>
              <a:t>module </a:t>
            </a:r>
            <a:r>
              <a:rPr dirty="0" sz="2700" spc="20">
                <a:solidFill>
                  <a:srgbClr val="263383"/>
                </a:solidFill>
                <a:latin typeface="Arial"/>
                <a:cs typeface="Arial"/>
              </a:rPr>
              <a:t>combines </a:t>
            </a:r>
            <a:r>
              <a:rPr dirty="0" sz="2700" spc="5">
                <a:solidFill>
                  <a:srgbClr val="263383"/>
                </a:solidFill>
                <a:latin typeface="Arial"/>
                <a:cs typeface="Arial"/>
              </a:rPr>
              <a:t>signature-based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700" spc="-5">
                <a:solidFill>
                  <a:srgbClr val="263383"/>
                </a:solidFill>
                <a:latin typeface="Arial"/>
                <a:cs typeface="Arial"/>
              </a:rPr>
              <a:t>anomaly-based </a:t>
            </a:r>
            <a:r>
              <a:rPr dirty="0" sz="2700" spc="30">
                <a:solidFill>
                  <a:srgbClr val="263383"/>
                </a:solidFill>
                <a:latin typeface="Arial"/>
                <a:cs typeface="Arial"/>
              </a:rPr>
              <a:t>detection.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It</a:t>
            </a:r>
            <a:r>
              <a:rPr dirty="0" sz="2700" spc="-47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analyzes  </a:t>
            </a:r>
            <a:r>
              <a:rPr dirty="0" sz="2700" spc="50">
                <a:solidFill>
                  <a:srgbClr val="263383"/>
                </a:solidFill>
                <a:latin typeface="Arial"/>
                <a:cs typeface="Arial"/>
              </a:rPr>
              <a:t>network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traffic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50">
                <a:solidFill>
                  <a:srgbClr val="263383"/>
                </a:solidFill>
                <a:latin typeface="Arial"/>
                <a:cs typeface="Arial"/>
              </a:rPr>
              <a:t>patterns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110">
                <a:solidFill>
                  <a:srgbClr val="263383"/>
                </a:solidFill>
                <a:latin typeface="Arial"/>
                <a:cs typeface="Arial"/>
              </a:rPr>
              <a:t>to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0">
                <a:solidFill>
                  <a:srgbClr val="263383"/>
                </a:solidFill>
                <a:latin typeface="Arial"/>
                <a:cs typeface="Arial"/>
              </a:rPr>
              <a:t>identify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known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45">
                <a:solidFill>
                  <a:srgbClr val="263383"/>
                </a:solidFill>
                <a:latin typeface="Arial"/>
                <a:cs typeface="Arial"/>
              </a:rPr>
              <a:t>threats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5">
                <a:solidFill>
                  <a:srgbClr val="263383"/>
                </a:solidFill>
                <a:latin typeface="Arial"/>
                <a:cs typeface="Arial"/>
              </a:rPr>
              <a:t>deviations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95">
                <a:solidFill>
                  <a:srgbClr val="263383"/>
                </a:solidFill>
                <a:latin typeface="Arial"/>
                <a:cs typeface="Arial"/>
              </a:rPr>
              <a:t>from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55">
                <a:solidFill>
                  <a:srgbClr val="263383"/>
                </a:solidFill>
                <a:latin typeface="Arial"/>
                <a:cs typeface="Arial"/>
              </a:rPr>
              <a:t>normal</a:t>
            </a:r>
            <a:endParaRPr sz="2700">
              <a:latin typeface="Arial"/>
              <a:cs typeface="Arial"/>
            </a:endParaRPr>
          </a:p>
          <a:p>
            <a:pPr marL="11321415">
              <a:lnSpc>
                <a:spcPct val="100000"/>
              </a:lnSpc>
              <a:spcBef>
                <a:spcPts val="509"/>
              </a:spcBef>
            </a:pPr>
            <a:r>
              <a:rPr dirty="0" sz="2700" spc="5">
                <a:solidFill>
                  <a:srgbClr val="263383"/>
                </a:solidFill>
                <a:latin typeface="Arial"/>
                <a:cs typeface="Arial"/>
              </a:rPr>
              <a:t>behavior.</a:t>
            </a:r>
            <a:endParaRPr sz="27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509"/>
              </a:spcBef>
              <a:tabLst>
                <a:tab pos="648970" algn="l"/>
              </a:tabLst>
            </a:pPr>
            <a:r>
              <a:rPr dirty="0" u="heavy" sz="2700" spc="-195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</a:t>
            </a:r>
            <a:r>
              <a:rPr dirty="0" sz="2700" spc="-1955" b="1">
                <a:solidFill>
                  <a:srgbClr val="263383"/>
                </a:solidFill>
                <a:latin typeface="Arial"/>
                <a:cs typeface="Arial"/>
              </a:rPr>
              <a:t>	</a:t>
            </a:r>
            <a:r>
              <a:rPr dirty="0" u="heavy" sz="2700" spc="9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lertin</a:t>
            </a:r>
            <a:r>
              <a:rPr dirty="0" sz="2700" spc="90" b="1">
                <a:solidFill>
                  <a:srgbClr val="263383"/>
                </a:solidFill>
                <a:latin typeface="Arial"/>
                <a:cs typeface="Arial"/>
              </a:rPr>
              <a:t>g</a:t>
            </a:r>
            <a:r>
              <a:rPr dirty="0" u="heavy" sz="2700" spc="9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700" spc="9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and </a:t>
            </a:r>
            <a:r>
              <a:rPr dirty="0" u="heavy" sz="2700" spc="10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Notification</a:t>
            </a:r>
            <a:r>
              <a:rPr dirty="0" u="heavy" sz="2700" spc="-35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700" spc="6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Module:</a:t>
            </a:r>
            <a:endParaRPr sz="2700">
              <a:latin typeface="Arial"/>
              <a:cs typeface="Arial"/>
            </a:endParaRPr>
          </a:p>
          <a:p>
            <a:pPr marL="365125" marR="127000" indent="387985">
              <a:lnSpc>
                <a:spcPct val="115700"/>
              </a:lnSpc>
              <a:spcBef>
                <a:spcPts val="5"/>
              </a:spcBef>
            </a:pPr>
            <a:r>
              <a:rPr dirty="0" sz="2700" spc="-5">
                <a:solidFill>
                  <a:srgbClr val="263383"/>
                </a:solidFill>
                <a:latin typeface="Arial"/>
                <a:cs typeface="Arial"/>
              </a:rPr>
              <a:t>Alerts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20">
                <a:solidFill>
                  <a:srgbClr val="263383"/>
                </a:solidFill>
                <a:latin typeface="Arial"/>
                <a:cs typeface="Arial"/>
              </a:rPr>
              <a:t>generated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10">
                <a:solidFill>
                  <a:srgbClr val="263383"/>
                </a:solidFill>
                <a:latin typeface="Arial"/>
                <a:cs typeface="Arial"/>
              </a:rPr>
              <a:t>by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65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120">
                <a:solidFill>
                  <a:srgbClr val="263383"/>
                </a:solidFill>
                <a:latin typeface="Arial"/>
                <a:cs typeface="Arial"/>
              </a:rPr>
              <a:t>NIDS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10">
                <a:solidFill>
                  <a:srgbClr val="263383"/>
                </a:solidFill>
                <a:latin typeface="Arial"/>
                <a:cs typeface="Arial"/>
              </a:rPr>
              <a:t>are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20">
                <a:solidFill>
                  <a:srgbClr val="263383"/>
                </a:solidFill>
                <a:latin typeface="Arial"/>
                <a:cs typeface="Arial"/>
              </a:rPr>
              <a:t>consolidated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75">
                <a:solidFill>
                  <a:srgbClr val="263383"/>
                </a:solidFill>
                <a:latin typeface="Arial"/>
                <a:cs typeface="Arial"/>
              </a:rPr>
              <a:t>into</a:t>
            </a:r>
            <a:r>
              <a:rPr dirty="0" sz="27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0">
                <a:solidFill>
                  <a:srgbClr val="263383"/>
                </a:solidFill>
                <a:latin typeface="Arial"/>
                <a:cs typeface="Arial"/>
              </a:rPr>
              <a:t>this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0">
                <a:solidFill>
                  <a:srgbClr val="263383"/>
                </a:solidFill>
                <a:latin typeface="Arial"/>
                <a:cs typeface="Arial"/>
              </a:rPr>
              <a:t>module.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It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15">
                <a:solidFill>
                  <a:srgbClr val="263383"/>
                </a:solidFill>
                <a:latin typeface="Arial"/>
                <a:cs typeface="Arial"/>
              </a:rPr>
              <a:t>categorizes  </a:t>
            </a:r>
            <a:r>
              <a:rPr dirty="0" sz="2700" spc="15">
                <a:solidFill>
                  <a:srgbClr val="263383"/>
                </a:solidFill>
                <a:latin typeface="Arial"/>
                <a:cs typeface="Arial"/>
              </a:rPr>
              <a:t>alerts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10">
                <a:solidFill>
                  <a:srgbClr val="263383"/>
                </a:solidFill>
                <a:latin typeface="Arial"/>
                <a:cs typeface="Arial"/>
              </a:rPr>
              <a:t>by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15">
                <a:solidFill>
                  <a:srgbClr val="263383"/>
                </a:solidFill>
                <a:latin typeface="Arial"/>
                <a:cs typeface="Arial"/>
              </a:rPr>
              <a:t>severity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5">
                <a:solidFill>
                  <a:srgbClr val="263383"/>
                </a:solidFill>
                <a:latin typeface="Arial"/>
                <a:cs typeface="Arial"/>
              </a:rPr>
              <a:t>handles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0">
                <a:solidFill>
                  <a:srgbClr val="263383"/>
                </a:solidFill>
                <a:latin typeface="Arial"/>
                <a:cs typeface="Arial"/>
              </a:rPr>
              <a:t>notifications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110">
                <a:solidFill>
                  <a:srgbClr val="263383"/>
                </a:solidFill>
                <a:latin typeface="Arial"/>
                <a:cs typeface="Arial"/>
              </a:rPr>
              <a:t>to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5">
                <a:solidFill>
                  <a:srgbClr val="263383"/>
                </a:solidFill>
                <a:latin typeface="Arial"/>
                <a:cs typeface="Arial"/>
              </a:rPr>
              <a:t>security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personnel</a:t>
            </a:r>
            <a:r>
              <a:rPr dirty="0" sz="2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25">
                <a:solidFill>
                  <a:srgbClr val="263383"/>
                </a:solidFill>
                <a:latin typeface="Arial"/>
                <a:cs typeface="Arial"/>
              </a:rPr>
              <a:t>external</a:t>
            </a:r>
            <a:endParaRPr sz="2700">
              <a:latin typeface="Arial"/>
              <a:cs typeface="Arial"/>
            </a:endParaRPr>
          </a:p>
          <a:p>
            <a:pPr marL="5628005">
              <a:lnSpc>
                <a:spcPct val="100000"/>
              </a:lnSpc>
              <a:spcBef>
                <a:spcPts val="509"/>
              </a:spcBef>
            </a:pPr>
            <a:r>
              <a:rPr dirty="0" sz="2700" spc="-40">
                <a:solidFill>
                  <a:srgbClr val="263383"/>
                </a:solidFill>
                <a:latin typeface="Arial"/>
                <a:cs typeface="Arial"/>
              </a:rPr>
              <a:t>systems.</a:t>
            </a:r>
            <a:endParaRPr sz="27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509"/>
              </a:spcBef>
            </a:pPr>
            <a:r>
              <a:rPr dirty="0" u="heavy" sz="2700" spc="-165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L</a:t>
            </a:r>
            <a:r>
              <a:rPr dirty="0" sz="2700" spc="78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u="heavy" sz="2700" spc="-3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o</a:t>
            </a:r>
            <a:r>
              <a:rPr dirty="0" sz="2700" spc="-35" b="1">
                <a:solidFill>
                  <a:srgbClr val="263383"/>
                </a:solidFill>
                <a:latin typeface="Arial"/>
                <a:cs typeface="Arial"/>
              </a:rPr>
              <a:t>gging </a:t>
            </a:r>
            <a:r>
              <a:rPr dirty="0" sz="2700" spc="95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700" spc="50" b="1">
                <a:solidFill>
                  <a:srgbClr val="263383"/>
                </a:solidFill>
                <a:latin typeface="Arial"/>
                <a:cs typeface="Arial"/>
              </a:rPr>
              <a:t>Reporting</a:t>
            </a:r>
            <a:r>
              <a:rPr dirty="0" sz="2700" spc="-2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70" b="1">
                <a:solidFill>
                  <a:srgbClr val="263383"/>
                </a:solidFill>
                <a:latin typeface="Arial"/>
                <a:cs typeface="Arial"/>
              </a:rPr>
              <a:t>Module</a:t>
            </a:r>
            <a:r>
              <a:rPr dirty="0" sz="2700" spc="70">
                <a:solidFill>
                  <a:srgbClr val="263383"/>
                </a:solidFill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1816735" marR="466090" indent="-1524000">
              <a:lnSpc>
                <a:spcPct val="115700"/>
              </a:lnSpc>
            </a:pPr>
            <a:r>
              <a:rPr dirty="0" sz="2700" spc="-65">
                <a:solidFill>
                  <a:srgbClr val="263383"/>
                </a:solidFill>
                <a:latin typeface="Arial"/>
                <a:cs typeface="Arial"/>
              </a:rPr>
              <a:t>This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55">
                <a:solidFill>
                  <a:srgbClr val="263383"/>
                </a:solidFill>
                <a:latin typeface="Arial"/>
                <a:cs typeface="Arial"/>
              </a:rPr>
              <a:t>module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25">
                <a:solidFill>
                  <a:srgbClr val="263383"/>
                </a:solidFill>
                <a:latin typeface="Arial"/>
                <a:cs typeface="Arial"/>
              </a:rPr>
              <a:t>manages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65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recording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60">
                <a:solidFill>
                  <a:srgbClr val="263383"/>
                </a:solidFill>
                <a:latin typeface="Arial"/>
                <a:cs typeface="Arial"/>
              </a:rPr>
              <a:t>of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263383"/>
                </a:solidFill>
                <a:latin typeface="Arial"/>
                <a:cs typeface="Arial"/>
              </a:rPr>
              <a:t>incidents,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15">
                <a:solidFill>
                  <a:srgbClr val="263383"/>
                </a:solidFill>
                <a:latin typeface="Arial"/>
                <a:cs typeface="Arial"/>
              </a:rPr>
              <a:t>alerts,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50">
                <a:solidFill>
                  <a:srgbClr val="263383"/>
                </a:solidFill>
                <a:latin typeface="Arial"/>
                <a:cs typeface="Arial"/>
              </a:rPr>
              <a:t>network</a:t>
            </a:r>
            <a:r>
              <a:rPr dirty="0" sz="2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-25">
                <a:solidFill>
                  <a:srgbClr val="263383"/>
                </a:solidFill>
                <a:latin typeface="Arial"/>
                <a:cs typeface="Arial"/>
              </a:rPr>
              <a:t>activity.</a:t>
            </a:r>
            <a:r>
              <a:rPr dirty="0" sz="27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It  </a:t>
            </a:r>
            <a:r>
              <a:rPr dirty="0" sz="2700" spc="55">
                <a:solidFill>
                  <a:srgbClr val="263383"/>
                </a:solidFill>
                <a:latin typeface="Arial"/>
                <a:cs typeface="Arial"/>
              </a:rPr>
              <a:t>supports </a:t>
            </a:r>
            <a:r>
              <a:rPr dirty="0" sz="2700" spc="-10">
                <a:solidFill>
                  <a:srgbClr val="263383"/>
                </a:solidFill>
                <a:latin typeface="Arial"/>
                <a:cs typeface="Arial"/>
              </a:rPr>
              <a:t>log </a:t>
            </a:r>
            <a:r>
              <a:rPr dirty="0" sz="2700" spc="-15">
                <a:solidFill>
                  <a:srgbClr val="263383"/>
                </a:solidFill>
                <a:latin typeface="Arial"/>
                <a:cs typeface="Arial"/>
              </a:rPr>
              <a:t>storage, </a:t>
            </a:r>
            <a:r>
              <a:rPr dirty="0" sz="2700" spc="-5">
                <a:solidFill>
                  <a:srgbClr val="263383"/>
                </a:solidFill>
                <a:latin typeface="Arial"/>
                <a:cs typeface="Arial"/>
              </a:rPr>
              <a:t>compliance,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700" spc="60">
                <a:solidFill>
                  <a:srgbClr val="263383"/>
                </a:solidFill>
                <a:latin typeface="Arial"/>
                <a:cs typeface="Arial"/>
              </a:rPr>
              <a:t>reporting</a:t>
            </a:r>
            <a:r>
              <a:rPr dirty="0" sz="2700" spc="-39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20">
                <a:solidFill>
                  <a:srgbClr val="263383"/>
                </a:solidFill>
                <a:latin typeface="Arial"/>
                <a:cs typeface="Arial"/>
              </a:rPr>
              <a:t>functions.</a:t>
            </a:r>
            <a:endParaRPr sz="27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509"/>
              </a:spcBef>
              <a:tabLst>
                <a:tab pos="638810" algn="l"/>
              </a:tabLst>
            </a:pPr>
            <a:r>
              <a:rPr dirty="0" u="heavy" sz="2700" spc="-195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R</a:t>
            </a:r>
            <a:r>
              <a:rPr dirty="0" sz="2700" spc="-1955" b="1">
                <a:solidFill>
                  <a:srgbClr val="263383"/>
                </a:solidFill>
                <a:latin typeface="Arial"/>
                <a:cs typeface="Arial"/>
              </a:rPr>
              <a:t>	</a:t>
            </a:r>
            <a:r>
              <a:rPr dirty="0" u="heavy" sz="270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es</a:t>
            </a:r>
            <a:r>
              <a:rPr dirty="0" sz="2700" b="1">
                <a:solidFill>
                  <a:srgbClr val="263383"/>
                </a:solidFill>
                <a:latin typeface="Arial"/>
                <a:cs typeface="Arial"/>
              </a:rPr>
              <a:t>ponse </a:t>
            </a:r>
            <a:r>
              <a:rPr dirty="0" sz="2700" spc="95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700" spc="110" b="1">
                <a:solidFill>
                  <a:srgbClr val="263383"/>
                </a:solidFill>
                <a:latin typeface="Arial"/>
                <a:cs typeface="Arial"/>
              </a:rPr>
              <a:t>Mitigation</a:t>
            </a:r>
            <a:r>
              <a:rPr dirty="0" sz="2700" spc="-26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65" b="1">
                <a:solidFill>
                  <a:srgbClr val="263383"/>
                </a:solidFill>
                <a:latin typeface="Arial"/>
                <a:cs typeface="Arial"/>
              </a:rPr>
              <a:t>Module:</a:t>
            </a:r>
            <a:endParaRPr sz="2700">
              <a:latin typeface="Arial"/>
              <a:cs typeface="Arial"/>
            </a:endParaRPr>
          </a:p>
          <a:p>
            <a:pPr marL="12700" marR="185420" indent="127635">
              <a:lnSpc>
                <a:spcPct val="115700"/>
              </a:lnSpc>
            </a:pPr>
            <a:r>
              <a:rPr dirty="0" sz="2700" spc="-25">
                <a:solidFill>
                  <a:srgbClr val="263383"/>
                </a:solidFill>
                <a:latin typeface="Arial"/>
                <a:cs typeface="Arial"/>
              </a:rPr>
              <a:t>Responsible </a:t>
            </a:r>
            <a:r>
              <a:rPr dirty="0" sz="2700" spc="90">
                <a:solidFill>
                  <a:srgbClr val="263383"/>
                </a:solidFill>
                <a:latin typeface="Arial"/>
                <a:cs typeface="Arial"/>
              </a:rPr>
              <a:t>for </a:t>
            </a:r>
            <a:r>
              <a:rPr dirty="0" sz="2700" spc="30">
                <a:solidFill>
                  <a:srgbClr val="263383"/>
                </a:solidFill>
                <a:latin typeface="Arial"/>
                <a:cs typeface="Arial"/>
              </a:rPr>
              <a:t>initiating </a:t>
            </a:r>
            <a:r>
              <a:rPr dirty="0" sz="2700" spc="50">
                <a:solidFill>
                  <a:srgbClr val="263383"/>
                </a:solidFill>
                <a:latin typeface="Arial"/>
                <a:cs typeface="Arial"/>
              </a:rPr>
              <a:t>automated </a:t>
            </a:r>
            <a:r>
              <a:rPr dirty="0" sz="2700" spc="110">
                <a:solidFill>
                  <a:srgbClr val="263383"/>
                </a:solidFill>
                <a:latin typeface="Arial"/>
                <a:cs typeface="Arial"/>
              </a:rPr>
              <a:t>or </a:t>
            </a:r>
            <a:r>
              <a:rPr dirty="0" sz="2700" spc="20">
                <a:solidFill>
                  <a:srgbClr val="263383"/>
                </a:solidFill>
                <a:latin typeface="Arial"/>
                <a:cs typeface="Arial"/>
              </a:rPr>
              <a:t>manual </a:t>
            </a:r>
            <a:r>
              <a:rPr dirty="0" sz="2700">
                <a:solidFill>
                  <a:srgbClr val="263383"/>
                </a:solidFill>
                <a:latin typeface="Arial"/>
                <a:cs typeface="Arial"/>
              </a:rPr>
              <a:t>responses </a:t>
            </a:r>
            <a:r>
              <a:rPr dirty="0" sz="2700" spc="110">
                <a:solidFill>
                  <a:srgbClr val="263383"/>
                </a:solidFill>
                <a:latin typeface="Arial"/>
                <a:cs typeface="Arial"/>
              </a:rPr>
              <a:t>to </a:t>
            </a:r>
            <a:r>
              <a:rPr dirty="0" sz="2700" spc="40">
                <a:solidFill>
                  <a:srgbClr val="263383"/>
                </a:solidFill>
                <a:latin typeface="Arial"/>
                <a:cs typeface="Arial"/>
              </a:rPr>
              <a:t>detected </a:t>
            </a:r>
            <a:r>
              <a:rPr dirty="0" sz="2700" spc="25">
                <a:solidFill>
                  <a:srgbClr val="263383"/>
                </a:solidFill>
                <a:latin typeface="Arial"/>
                <a:cs typeface="Arial"/>
              </a:rPr>
              <a:t>threats.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It  </a:t>
            </a:r>
            <a:r>
              <a:rPr dirty="0" sz="2700" spc="-25">
                <a:solidFill>
                  <a:srgbClr val="263383"/>
                </a:solidFill>
                <a:latin typeface="Arial"/>
                <a:cs typeface="Arial"/>
              </a:rPr>
              <a:t>can </a:t>
            </a:r>
            <a:r>
              <a:rPr dirty="0" sz="2700" spc="20">
                <a:solidFill>
                  <a:srgbClr val="263383"/>
                </a:solidFill>
                <a:latin typeface="Arial"/>
                <a:cs typeface="Arial"/>
              </a:rPr>
              <a:t>include </a:t>
            </a:r>
            <a:r>
              <a:rPr dirty="0" sz="2700" spc="5">
                <a:solidFill>
                  <a:srgbClr val="263383"/>
                </a:solidFill>
                <a:latin typeface="Arial"/>
                <a:cs typeface="Arial"/>
              </a:rPr>
              <a:t>actions </a:t>
            </a:r>
            <a:r>
              <a:rPr dirty="0" sz="2700" spc="-20">
                <a:solidFill>
                  <a:srgbClr val="263383"/>
                </a:solidFill>
                <a:latin typeface="Arial"/>
                <a:cs typeface="Arial"/>
              </a:rPr>
              <a:t>like </a:t>
            </a:r>
            <a:r>
              <a:rPr dirty="0" sz="2700" spc="5">
                <a:solidFill>
                  <a:srgbClr val="263383"/>
                </a:solidFill>
                <a:latin typeface="Arial"/>
                <a:cs typeface="Arial"/>
              </a:rPr>
              <a:t>blocking </a:t>
            </a:r>
            <a:r>
              <a:rPr dirty="0" sz="2700">
                <a:solidFill>
                  <a:srgbClr val="263383"/>
                </a:solidFill>
                <a:latin typeface="Arial"/>
                <a:cs typeface="Arial"/>
              </a:rPr>
              <a:t>malicious </a:t>
            </a:r>
            <a:r>
              <a:rPr dirty="0" sz="2700" spc="35">
                <a:solidFill>
                  <a:srgbClr val="263383"/>
                </a:solidFill>
                <a:latin typeface="Arial"/>
                <a:cs typeface="Arial"/>
              </a:rPr>
              <a:t>traffic and </a:t>
            </a:r>
            <a:r>
              <a:rPr dirty="0" sz="2700">
                <a:solidFill>
                  <a:srgbClr val="263383"/>
                </a:solidFill>
                <a:latin typeface="Arial"/>
                <a:cs typeface="Arial"/>
              </a:rPr>
              <a:t>isolating </a:t>
            </a:r>
            <a:r>
              <a:rPr dirty="0" sz="2700" spc="45">
                <a:solidFill>
                  <a:srgbClr val="263383"/>
                </a:solidFill>
                <a:latin typeface="Arial"/>
                <a:cs typeface="Arial"/>
              </a:rPr>
              <a:t>compromised</a:t>
            </a:r>
            <a:r>
              <a:rPr dirty="0" sz="2700" spc="-50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700" spc="20">
                <a:solidFill>
                  <a:srgbClr val="263383"/>
                </a:solidFill>
                <a:latin typeface="Arial"/>
                <a:cs typeface="Arial"/>
              </a:rPr>
              <a:t>hosts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379506" y="4450506"/>
            <a:ext cx="2908493" cy="5836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26579" y="4667067"/>
            <a:ext cx="3861419" cy="5619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143499"/>
            <a:ext cx="4127205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44284" y="1674631"/>
            <a:ext cx="3943715" cy="8229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728862" cy="4747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598517"/>
            <a:ext cx="227139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50">
                <a:latin typeface="Arial"/>
                <a:cs typeface="Arial"/>
              </a:rPr>
              <a:t>Guide</a:t>
            </a:r>
            <a:r>
              <a:rPr dirty="0" sz="5200" spc="-290">
                <a:latin typeface="Arial"/>
                <a:cs typeface="Arial"/>
              </a:rPr>
              <a:t> </a:t>
            </a:r>
            <a:r>
              <a:rPr dirty="0" sz="5200" spc="-300">
                <a:latin typeface="Arial"/>
                <a:cs typeface="Arial"/>
              </a:rPr>
              <a:t>:</a:t>
            </a:r>
            <a:endParaRPr sz="5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32737" y="2192093"/>
            <a:ext cx="152400" cy="1352550"/>
            <a:chOff x="3132737" y="2192093"/>
            <a:chExt cx="152400" cy="1352550"/>
          </a:xfrm>
        </p:grpSpPr>
        <p:sp>
          <p:nvSpPr>
            <p:cNvPr id="8" name="object 8"/>
            <p:cNvSpPr/>
            <p:nvPr/>
          </p:nvSpPr>
          <p:spPr>
            <a:xfrm>
              <a:off x="3132737" y="2192093"/>
              <a:ext cx="152399" cy="1524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132737" y="2792168"/>
              <a:ext cx="152399" cy="1524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32737" y="3392243"/>
              <a:ext cx="152399" cy="152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741991" y="1884747"/>
            <a:ext cx="4938395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90930" marR="1189355" indent="211454">
              <a:lnSpc>
                <a:spcPct val="115799"/>
              </a:lnSpc>
              <a:spcBef>
                <a:spcPts val="100"/>
              </a:spcBef>
            </a:pP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Soma </a:t>
            </a:r>
            <a:r>
              <a:rPr dirty="0" sz="3400" spc="-325">
                <a:solidFill>
                  <a:srgbClr val="263383"/>
                </a:solidFill>
                <a:latin typeface="Arial Black"/>
                <a:cs typeface="Arial Black"/>
              </a:rPr>
              <a:t>Saha 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Adarsh</a:t>
            </a:r>
            <a:r>
              <a:rPr dirty="0" sz="3400" spc="-3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Patel</a:t>
            </a:r>
            <a:endParaRPr sz="3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-290">
                <a:solidFill>
                  <a:srgbClr val="263383"/>
                </a:solidFill>
                <a:latin typeface="Arial Black"/>
                <a:cs typeface="Arial Black"/>
              </a:rPr>
              <a:t>Shahana 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Gajala</a:t>
            </a:r>
            <a:r>
              <a:rPr dirty="0" sz="3400" spc="-35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Qureshi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32737" y="6585097"/>
            <a:ext cx="152399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32737" y="7185172"/>
            <a:ext cx="152399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32737" y="7785247"/>
            <a:ext cx="152399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32737" y="8385322"/>
            <a:ext cx="152399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32737" y="8985397"/>
            <a:ext cx="152399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16000" y="5109231"/>
            <a:ext cx="9578340" cy="4194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80" b="1">
                <a:solidFill>
                  <a:srgbClr val="263383"/>
                </a:solidFill>
                <a:latin typeface="Arial"/>
                <a:cs typeface="Arial"/>
              </a:rPr>
              <a:t>Team</a:t>
            </a:r>
            <a:r>
              <a:rPr dirty="0" sz="5200" spc="-2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85" b="1">
                <a:solidFill>
                  <a:srgbClr val="263383"/>
                </a:solidFill>
                <a:latin typeface="Arial"/>
                <a:cs typeface="Arial"/>
              </a:rPr>
              <a:t>Members:</a:t>
            </a:r>
            <a:endParaRPr sz="5200">
              <a:latin typeface="Arial"/>
              <a:cs typeface="Arial"/>
            </a:endParaRPr>
          </a:p>
          <a:p>
            <a:pPr marL="2809240" marR="40005" indent="601345">
              <a:lnSpc>
                <a:spcPct val="115799"/>
              </a:lnSpc>
              <a:spcBef>
                <a:spcPts val="2960"/>
              </a:spcBef>
            </a:pPr>
            <a:r>
              <a:rPr dirty="0" sz="3400" spc="-290">
                <a:solidFill>
                  <a:srgbClr val="263383"/>
                </a:solidFill>
                <a:latin typeface="Arial Black"/>
                <a:cs typeface="Arial Black"/>
              </a:rPr>
              <a:t>Ankit </a:t>
            </a:r>
            <a:r>
              <a:rPr dirty="0" sz="3400" spc="-330">
                <a:solidFill>
                  <a:srgbClr val="263383"/>
                </a:solidFill>
                <a:latin typeface="Arial Black"/>
                <a:cs typeface="Arial Black"/>
              </a:rPr>
              <a:t>Kumar </a:t>
            </a:r>
            <a:r>
              <a:rPr dirty="0" sz="3400" spc="-315">
                <a:solidFill>
                  <a:srgbClr val="263383"/>
                </a:solidFill>
                <a:latin typeface="Arial Black"/>
                <a:cs typeface="Arial Black"/>
              </a:rPr>
              <a:t>(22BCY10224)  </a:t>
            </a:r>
            <a:r>
              <a:rPr dirty="0" sz="3400" spc="-190">
                <a:solidFill>
                  <a:srgbClr val="263383"/>
                </a:solidFill>
                <a:latin typeface="Arial Black"/>
                <a:cs typeface="Arial Black"/>
              </a:rPr>
              <a:t>Deo </a:t>
            </a:r>
            <a:r>
              <a:rPr dirty="0" sz="3400" spc="-330">
                <a:solidFill>
                  <a:srgbClr val="263383"/>
                </a:solidFill>
                <a:latin typeface="Arial Black"/>
                <a:cs typeface="Arial Black"/>
              </a:rPr>
              <a:t>Sagar Kumar</a:t>
            </a:r>
            <a:r>
              <a:rPr dirty="0" sz="3400" spc="-40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(22BCY10027))</a:t>
            </a:r>
            <a:endParaRPr sz="3400">
              <a:latin typeface="Arial Black"/>
              <a:cs typeface="Arial Black"/>
            </a:endParaRPr>
          </a:p>
          <a:p>
            <a:pPr algn="ctr" marL="2774315" marR="5080" indent="-635">
              <a:lnSpc>
                <a:spcPct val="115799"/>
              </a:lnSpc>
            </a:pP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Ujjwal </a:t>
            </a:r>
            <a:r>
              <a:rPr dirty="0" sz="3400" spc="-290">
                <a:solidFill>
                  <a:srgbClr val="263383"/>
                </a:solidFill>
                <a:latin typeface="Arial Black"/>
                <a:cs typeface="Arial Black"/>
              </a:rPr>
              <a:t>Jain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(22BCY10016) 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Shubham </a:t>
            </a:r>
            <a:r>
              <a:rPr dirty="0" sz="3400" spc="-330">
                <a:solidFill>
                  <a:srgbClr val="263383"/>
                </a:solidFill>
                <a:latin typeface="Arial Black"/>
                <a:cs typeface="Arial Black"/>
              </a:rPr>
              <a:t>Agarwal</a:t>
            </a:r>
            <a:r>
              <a:rPr dirty="0" sz="3400" spc="-43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(22BCY10025)  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Sajal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Seth</a:t>
            </a:r>
            <a:r>
              <a:rPr dirty="0" sz="3400" spc="-3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(22BCY10013)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55804" y="0"/>
            <a:ext cx="5832195" cy="6031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497610"/>
            <a:ext cx="5574417" cy="6789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9772" y="1323173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9772" y="2809073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9772" y="4294973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9772" y="5780873"/>
            <a:ext cx="123825" cy="123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69772" y="7266773"/>
            <a:ext cx="123825" cy="123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7209" y="1067109"/>
            <a:ext cx="16759555" cy="74549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429895">
              <a:lnSpc>
                <a:spcPct val="100000"/>
              </a:lnSpc>
              <a:spcBef>
                <a:spcPts val="640"/>
              </a:spcBef>
              <a:tabLst>
                <a:tab pos="652145" algn="l"/>
              </a:tabLst>
            </a:pPr>
            <a:r>
              <a:rPr dirty="0" u="heavy" sz="2800" spc="-187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P</a:t>
            </a:r>
            <a:r>
              <a:rPr dirty="0" sz="2800" spc="-1870" b="1">
                <a:solidFill>
                  <a:srgbClr val="263383"/>
                </a:solidFill>
                <a:latin typeface="Arial"/>
                <a:cs typeface="Arial"/>
              </a:rPr>
              <a:t>	</a:t>
            </a:r>
            <a:r>
              <a:rPr dirty="0" u="heavy" sz="2800" spc="11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acket </a:t>
            </a:r>
            <a:r>
              <a:rPr dirty="0" u="heavy" sz="2800" spc="8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Ca</a:t>
            </a:r>
            <a:r>
              <a:rPr dirty="0" sz="2800" spc="85" b="1">
                <a:solidFill>
                  <a:srgbClr val="263383"/>
                </a:solidFill>
                <a:latin typeface="Arial"/>
                <a:cs typeface="Arial"/>
              </a:rPr>
              <a:t>p</a:t>
            </a:r>
            <a:r>
              <a:rPr dirty="0" u="heavy" sz="2800" spc="8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ture </a:t>
            </a:r>
            <a:r>
              <a:rPr dirty="0" u="heavy" sz="2800" spc="10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and </a:t>
            </a:r>
            <a:r>
              <a:rPr dirty="0" u="heavy" sz="2800" spc="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Preprocessing</a:t>
            </a:r>
            <a:r>
              <a:rPr dirty="0" u="heavy" sz="2800" spc="-51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Module:</a:t>
            </a:r>
            <a:endParaRPr sz="2800">
              <a:latin typeface="Arial"/>
              <a:cs typeface="Arial"/>
            </a:endParaRPr>
          </a:p>
          <a:p>
            <a:pPr marL="4891405" marR="288290" indent="-4229100">
              <a:lnSpc>
                <a:spcPct val="116100"/>
              </a:lnSpc>
              <a:tabLst>
                <a:tab pos="12397105" algn="l"/>
              </a:tabLst>
            </a:pPr>
            <a:r>
              <a:rPr dirty="0" sz="2800" spc="-65">
                <a:solidFill>
                  <a:srgbClr val="263383"/>
                </a:solidFill>
                <a:latin typeface="Arial"/>
                <a:cs typeface="Arial"/>
              </a:rPr>
              <a:t>This </a:t>
            </a:r>
            <a:r>
              <a:rPr dirty="0" sz="2800" spc="65">
                <a:solidFill>
                  <a:srgbClr val="263383"/>
                </a:solidFill>
                <a:latin typeface="Arial"/>
                <a:cs typeface="Arial"/>
              </a:rPr>
              <a:t>module </a:t>
            </a:r>
            <a:r>
              <a:rPr dirty="0" sz="2800" spc="-10">
                <a:solidFill>
                  <a:srgbClr val="263383"/>
                </a:solidFill>
                <a:latin typeface="Arial"/>
                <a:cs typeface="Arial"/>
              </a:rPr>
              <a:t>encompasses </a:t>
            </a:r>
            <a:r>
              <a:rPr dirty="0" sz="2800" spc="5">
                <a:solidFill>
                  <a:srgbClr val="263383"/>
                </a:solidFill>
                <a:latin typeface="Arial"/>
                <a:cs typeface="Arial"/>
              </a:rPr>
              <a:t>packet </a:t>
            </a:r>
            <a:r>
              <a:rPr dirty="0" sz="2800" spc="15">
                <a:solidFill>
                  <a:srgbClr val="263383"/>
                </a:solidFill>
                <a:latin typeface="Arial"/>
                <a:cs typeface="Arial"/>
              </a:rPr>
              <a:t>capture, </a:t>
            </a:r>
            <a:r>
              <a:rPr dirty="0" sz="2800">
                <a:solidFill>
                  <a:srgbClr val="263383"/>
                </a:solidFill>
                <a:latin typeface="Arial"/>
                <a:cs typeface="Arial"/>
              </a:rPr>
              <a:t>decoding,</a:t>
            </a:r>
            <a:r>
              <a:rPr dirty="0" sz="2800" spc="-21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263383"/>
                </a:solidFill>
                <a:latin typeface="Arial"/>
                <a:cs typeface="Arial"/>
              </a:rPr>
              <a:t>normalization,</a:t>
            </a:r>
            <a:r>
              <a:rPr dirty="0" sz="2800" spc="-3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and	</a:t>
            </a:r>
            <a:r>
              <a:rPr dirty="0" sz="2800" spc="20">
                <a:solidFill>
                  <a:srgbClr val="263383"/>
                </a:solidFill>
                <a:latin typeface="Arial"/>
                <a:cs typeface="Arial"/>
              </a:rPr>
              <a:t>preprocessing </a:t>
            </a:r>
            <a:r>
              <a:rPr dirty="0" sz="2800" spc="65">
                <a:solidFill>
                  <a:srgbClr val="263383"/>
                </a:solidFill>
                <a:latin typeface="Arial"/>
                <a:cs typeface="Arial"/>
              </a:rPr>
              <a:t>of</a:t>
            </a:r>
            <a:r>
              <a:rPr dirty="0" sz="2800" spc="-17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55">
                <a:solidFill>
                  <a:srgbClr val="263383"/>
                </a:solidFill>
                <a:latin typeface="Arial"/>
                <a:cs typeface="Arial"/>
              </a:rPr>
              <a:t>network  </a:t>
            </a:r>
            <a:r>
              <a:rPr dirty="0" sz="2800" spc="20">
                <a:solidFill>
                  <a:srgbClr val="263383"/>
                </a:solidFill>
                <a:latin typeface="Arial"/>
                <a:cs typeface="Arial"/>
              </a:rPr>
              <a:t>traffic.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It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prepares </a:t>
            </a:r>
            <a:r>
              <a:rPr dirty="0" sz="2800" spc="25">
                <a:solidFill>
                  <a:srgbClr val="263383"/>
                </a:solidFill>
                <a:latin typeface="Arial"/>
                <a:cs typeface="Arial"/>
              </a:rPr>
              <a:t>data </a:t>
            </a:r>
            <a:r>
              <a:rPr dirty="0" sz="2800" spc="95">
                <a:solidFill>
                  <a:srgbClr val="263383"/>
                </a:solidFill>
                <a:latin typeface="Arial"/>
                <a:cs typeface="Arial"/>
              </a:rPr>
              <a:t>for further</a:t>
            </a:r>
            <a:r>
              <a:rPr dirty="0" sz="2800" spc="-5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55">
                <a:solidFill>
                  <a:srgbClr val="263383"/>
                </a:solidFill>
                <a:latin typeface="Arial"/>
                <a:cs typeface="Arial"/>
              </a:rPr>
              <a:t>analysis.</a:t>
            </a:r>
            <a:endParaRPr sz="2800">
              <a:latin typeface="Arial"/>
              <a:cs typeface="Arial"/>
            </a:endParaRPr>
          </a:p>
          <a:p>
            <a:pPr marL="429895">
              <a:lnSpc>
                <a:spcPct val="100000"/>
              </a:lnSpc>
              <a:spcBef>
                <a:spcPts val="540"/>
              </a:spcBef>
              <a:tabLst>
                <a:tab pos="692150" algn="l"/>
              </a:tabLst>
            </a:pPr>
            <a:r>
              <a:rPr dirty="0" u="heavy" sz="2800" spc="-202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D</a:t>
            </a:r>
            <a:r>
              <a:rPr dirty="0" sz="2800" spc="-2025" b="1">
                <a:solidFill>
                  <a:srgbClr val="263383"/>
                </a:solidFill>
                <a:latin typeface="Arial"/>
                <a:cs typeface="Arial"/>
              </a:rPr>
              <a:t>	</a:t>
            </a:r>
            <a:r>
              <a:rPr dirty="0" u="heavy" sz="2800" spc="10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etection </a:t>
            </a:r>
            <a:r>
              <a:rPr dirty="0" u="heavy" sz="2800" spc="-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En</a:t>
            </a:r>
            <a:r>
              <a:rPr dirty="0" sz="2800" spc="-5" b="1">
                <a:solidFill>
                  <a:srgbClr val="263383"/>
                </a:solidFill>
                <a:latin typeface="Arial"/>
                <a:cs typeface="Arial"/>
              </a:rPr>
              <a:t>gi</a:t>
            </a:r>
            <a:r>
              <a:rPr dirty="0" u="heavy" sz="2800" spc="-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ne</a:t>
            </a:r>
            <a:r>
              <a:rPr dirty="0" u="heavy" sz="2800" spc="-22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Module:</a:t>
            </a:r>
            <a:endParaRPr sz="2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40"/>
              </a:spcBef>
            </a:pPr>
            <a:r>
              <a:rPr dirty="0" sz="2800" spc="-65">
                <a:solidFill>
                  <a:srgbClr val="263383"/>
                </a:solidFill>
                <a:latin typeface="Arial"/>
                <a:cs typeface="Arial"/>
              </a:rPr>
              <a:t>This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65">
                <a:solidFill>
                  <a:srgbClr val="263383"/>
                </a:solidFill>
                <a:latin typeface="Arial"/>
                <a:cs typeface="Arial"/>
              </a:rPr>
              <a:t>module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263383"/>
                </a:solidFill>
                <a:latin typeface="Arial"/>
                <a:cs typeface="Arial"/>
              </a:rPr>
              <a:t>combines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10">
                <a:solidFill>
                  <a:srgbClr val="263383"/>
                </a:solidFill>
                <a:latin typeface="Arial"/>
                <a:cs typeface="Arial"/>
              </a:rPr>
              <a:t>signature-based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63383"/>
                </a:solidFill>
                <a:latin typeface="Arial"/>
                <a:cs typeface="Arial"/>
              </a:rPr>
              <a:t>anomaly-based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detection.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It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55">
                <a:solidFill>
                  <a:srgbClr val="263383"/>
                </a:solidFill>
                <a:latin typeface="Arial"/>
                <a:cs typeface="Arial"/>
              </a:rPr>
              <a:t>analyzes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55">
                <a:solidFill>
                  <a:srgbClr val="263383"/>
                </a:solidFill>
                <a:latin typeface="Arial"/>
                <a:cs typeface="Arial"/>
              </a:rPr>
              <a:t>network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traffic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55">
                <a:solidFill>
                  <a:srgbClr val="263383"/>
                </a:solidFill>
                <a:latin typeface="Arial"/>
                <a:cs typeface="Arial"/>
              </a:rPr>
              <a:t>patterns</a:t>
            </a:r>
            <a:endParaRPr sz="2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40"/>
              </a:spcBef>
            </a:pPr>
            <a:r>
              <a:rPr dirty="0" sz="2800" spc="114">
                <a:solidFill>
                  <a:srgbClr val="263383"/>
                </a:solidFill>
                <a:latin typeface="Arial"/>
                <a:cs typeface="Arial"/>
              </a:rPr>
              <a:t>to</a:t>
            </a:r>
            <a:r>
              <a:rPr dirty="0" sz="28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identify</a:t>
            </a:r>
            <a:r>
              <a:rPr dirty="0" sz="28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known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50">
                <a:solidFill>
                  <a:srgbClr val="263383"/>
                </a:solidFill>
                <a:latin typeface="Arial"/>
                <a:cs typeface="Arial"/>
              </a:rPr>
              <a:t>threats</a:t>
            </a:r>
            <a:r>
              <a:rPr dirty="0" sz="28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10">
                <a:solidFill>
                  <a:srgbClr val="263383"/>
                </a:solidFill>
                <a:latin typeface="Arial"/>
                <a:cs typeface="Arial"/>
              </a:rPr>
              <a:t>deviations</a:t>
            </a:r>
            <a:r>
              <a:rPr dirty="0" sz="28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105">
                <a:solidFill>
                  <a:srgbClr val="263383"/>
                </a:solidFill>
                <a:latin typeface="Arial"/>
                <a:cs typeface="Arial"/>
              </a:rPr>
              <a:t>from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65">
                <a:solidFill>
                  <a:srgbClr val="263383"/>
                </a:solidFill>
                <a:latin typeface="Arial"/>
                <a:cs typeface="Arial"/>
              </a:rPr>
              <a:t>normal</a:t>
            </a:r>
            <a:r>
              <a:rPr dirty="0" sz="28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10">
                <a:solidFill>
                  <a:srgbClr val="263383"/>
                </a:solidFill>
                <a:latin typeface="Arial"/>
                <a:cs typeface="Arial"/>
              </a:rPr>
              <a:t>behavior.</a:t>
            </a:r>
            <a:endParaRPr sz="2800">
              <a:latin typeface="Arial"/>
              <a:cs typeface="Arial"/>
            </a:endParaRPr>
          </a:p>
          <a:p>
            <a:pPr marL="429895">
              <a:lnSpc>
                <a:spcPct val="100000"/>
              </a:lnSpc>
              <a:spcBef>
                <a:spcPts val="540"/>
              </a:spcBef>
              <a:tabLst>
                <a:tab pos="674370" algn="l"/>
              </a:tabLst>
            </a:pPr>
            <a:r>
              <a:rPr dirty="0" u="heavy" sz="2800" spc="-202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</a:t>
            </a:r>
            <a:r>
              <a:rPr dirty="0" sz="2800" spc="-2025" b="1">
                <a:solidFill>
                  <a:srgbClr val="263383"/>
                </a:solidFill>
                <a:latin typeface="Arial"/>
                <a:cs typeface="Arial"/>
              </a:rPr>
              <a:t>	</a:t>
            </a:r>
            <a:r>
              <a:rPr dirty="0" u="heavy" sz="2800" spc="9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lertin</a:t>
            </a:r>
            <a:r>
              <a:rPr dirty="0" sz="2800" spc="95" b="1">
                <a:solidFill>
                  <a:srgbClr val="263383"/>
                </a:solidFill>
                <a:latin typeface="Arial"/>
                <a:cs typeface="Arial"/>
              </a:rPr>
              <a:t>g</a:t>
            </a:r>
            <a:r>
              <a:rPr dirty="0" u="heavy" sz="2800" spc="9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10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and </a:t>
            </a:r>
            <a:r>
              <a:rPr dirty="0" u="heavy" sz="2800" spc="11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Notification</a:t>
            </a:r>
            <a:r>
              <a:rPr dirty="0" u="heavy" sz="2800" spc="-36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Module:</a:t>
            </a:r>
            <a:endParaRPr sz="2800">
              <a:latin typeface="Arial"/>
              <a:cs typeface="Arial"/>
            </a:endParaRPr>
          </a:p>
          <a:p>
            <a:pPr marL="3137535" marR="166370" indent="-2320290">
              <a:lnSpc>
                <a:spcPct val="116100"/>
              </a:lnSpc>
            </a:pPr>
            <a:r>
              <a:rPr dirty="0" sz="2800">
                <a:solidFill>
                  <a:srgbClr val="263383"/>
                </a:solidFill>
                <a:latin typeface="Arial"/>
                <a:cs typeface="Arial"/>
              </a:rPr>
              <a:t>Alerts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263383"/>
                </a:solidFill>
                <a:latin typeface="Arial"/>
                <a:cs typeface="Arial"/>
              </a:rPr>
              <a:t>generated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263383"/>
                </a:solidFill>
                <a:latin typeface="Arial"/>
                <a:cs typeface="Arial"/>
              </a:rPr>
              <a:t>by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70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120">
                <a:solidFill>
                  <a:srgbClr val="263383"/>
                </a:solidFill>
                <a:latin typeface="Arial"/>
                <a:cs typeface="Arial"/>
              </a:rPr>
              <a:t>NIDS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15">
                <a:solidFill>
                  <a:srgbClr val="263383"/>
                </a:solidFill>
                <a:latin typeface="Arial"/>
                <a:cs typeface="Arial"/>
              </a:rPr>
              <a:t>are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0">
                <a:solidFill>
                  <a:srgbClr val="263383"/>
                </a:solidFill>
                <a:latin typeface="Arial"/>
                <a:cs typeface="Arial"/>
              </a:rPr>
              <a:t>consolidated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80">
                <a:solidFill>
                  <a:srgbClr val="263383"/>
                </a:solidFill>
                <a:latin typeface="Arial"/>
                <a:cs typeface="Arial"/>
              </a:rPr>
              <a:t>into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this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module.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It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263383"/>
                </a:solidFill>
                <a:latin typeface="Arial"/>
                <a:cs typeface="Arial"/>
              </a:rPr>
              <a:t>categorizes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0">
                <a:solidFill>
                  <a:srgbClr val="263383"/>
                </a:solidFill>
                <a:latin typeface="Arial"/>
                <a:cs typeface="Arial"/>
              </a:rPr>
              <a:t>alerts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263383"/>
                </a:solidFill>
                <a:latin typeface="Arial"/>
                <a:cs typeface="Arial"/>
              </a:rPr>
              <a:t>by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263383"/>
                </a:solidFill>
                <a:latin typeface="Arial"/>
                <a:cs typeface="Arial"/>
              </a:rPr>
              <a:t>severity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and  </a:t>
            </a:r>
            <a:r>
              <a:rPr dirty="0" sz="2800" spc="10">
                <a:solidFill>
                  <a:srgbClr val="263383"/>
                </a:solidFill>
                <a:latin typeface="Arial"/>
                <a:cs typeface="Arial"/>
              </a:rPr>
              <a:t>handles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notifications </a:t>
            </a:r>
            <a:r>
              <a:rPr dirty="0" sz="2800" spc="114">
                <a:solidFill>
                  <a:srgbClr val="263383"/>
                </a:solidFill>
                <a:latin typeface="Arial"/>
                <a:cs typeface="Arial"/>
              </a:rPr>
              <a:t>to</a:t>
            </a:r>
            <a:r>
              <a:rPr dirty="0" sz="2800" spc="-53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10">
                <a:solidFill>
                  <a:srgbClr val="263383"/>
                </a:solidFill>
                <a:latin typeface="Arial"/>
                <a:cs typeface="Arial"/>
              </a:rPr>
              <a:t>security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personnel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800" spc="30">
                <a:solidFill>
                  <a:srgbClr val="263383"/>
                </a:solidFill>
                <a:latin typeface="Arial"/>
                <a:cs typeface="Arial"/>
              </a:rPr>
              <a:t>external </a:t>
            </a:r>
            <a:r>
              <a:rPr dirty="0" sz="2800" spc="-35">
                <a:solidFill>
                  <a:srgbClr val="263383"/>
                </a:solidFill>
                <a:latin typeface="Arial"/>
                <a:cs typeface="Arial"/>
              </a:rPr>
              <a:t>systems.</a:t>
            </a:r>
            <a:endParaRPr sz="2800">
              <a:latin typeface="Arial"/>
              <a:cs typeface="Arial"/>
            </a:endParaRPr>
          </a:p>
          <a:p>
            <a:pPr marL="429895">
              <a:lnSpc>
                <a:spcPct val="100000"/>
              </a:lnSpc>
              <a:spcBef>
                <a:spcPts val="540"/>
              </a:spcBef>
            </a:pPr>
            <a:r>
              <a:rPr dirty="0" u="heavy" sz="2800" spc="-1714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L</a:t>
            </a:r>
            <a:r>
              <a:rPr dirty="0" sz="2800" spc="81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u="heavy" sz="2800" spc="-3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o</a:t>
            </a:r>
            <a:r>
              <a:rPr dirty="0" sz="2800" spc="-30" b="1">
                <a:solidFill>
                  <a:srgbClr val="263383"/>
                </a:solidFill>
                <a:latin typeface="Arial"/>
                <a:cs typeface="Arial"/>
              </a:rPr>
              <a:t>ggi</a:t>
            </a:r>
            <a:r>
              <a:rPr dirty="0" u="heavy" sz="2800" spc="-3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ng </a:t>
            </a:r>
            <a:r>
              <a:rPr dirty="0" u="heavy" sz="2800" spc="10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and </a:t>
            </a:r>
            <a:r>
              <a:rPr dirty="0" u="heavy" sz="2800" spc="5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Reporting</a:t>
            </a:r>
            <a:r>
              <a:rPr dirty="0" u="heavy" sz="2800" spc="-24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Module</a:t>
            </a:r>
            <a:r>
              <a:rPr dirty="0" sz="2800" spc="75">
                <a:solidFill>
                  <a:srgbClr val="263383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5373370" marR="519430" indent="-5032375">
              <a:lnSpc>
                <a:spcPct val="116100"/>
              </a:lnSpc>
            </a:pPr>
            <a:r>
              <a:rPr dirty="0" sz="2800" spc="-65">
                <a:solidFill>
                  <a:srgbClr val="263383"/>
                </a:solidFill>
                <a:latin typeface="Arial"/>
                <a:cs typeface="Arial"/>
              </a:rPr>
              <a:t>This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65">
                <a:solidFill>
                  <a:srgbClr val="263383"/>
                </a:solidFill>
                <a:latin typeface="Arial"/>
                <a:cs typeface="Arial"/>
              </a:rPr>
              <a:t>module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263383"/>
                </a:solidFill>
                <a:latin typeface="Arial"/>
                <a:cs typeface="Arial"/>
              </a:rPr>
              <a:t>manages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70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recording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65">
                <a:solidFill>
                  <a:srgbClr val="263383"/>
                </a:solidFill>
                <a:latin typeface="Arial"/>
                <a:cs typeface="Arial"/>
              </a:rPr>
              <a:t>of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5">
                <a:solidFill>
                  <a:srgbClr val="263383"/>
                </a:solidFill>
                <a:latin typeface="Arial"/>
                <a:cs typeface="Arial"/>
              </a:rPr>
              <a:t>incidents,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263383"/>
                </a:solidFill>
                <a:latin typeface="Arial"/>
                <a:cs typeface="Arial"/>
              </a:rPr>
              <a:t>alerts,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55">
                <a:solidFill>
                  <a:srgbClr val="263383"/>
                </a:solidFill>
                <a:latin typeface="Arial"/>
                <a:cs typeface="Arial"/>
              </a:rPr>
              <a:t>network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263383"/>
                </a:solidFill>
                <a:latin typeface="Arial"/>
                <a:cs typeface="Arial"/>
              </a:rPr>
              <a:t>activity.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It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60">
                <a:solidFill>
                  <a:srgbClr val="263383"/>
                </a:solidFill>
                <a:latin typeface="Arial"/>
                <a:cs typeface="Arial"/>
              </a:rPr>
              <a:t>supports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63383"/>
                </a:solidFill>
                <a:latin typeface="Arial"/>
                <a:cs typeface="Arial"/>
              </a:rPr>
              <a:t>log</a:t>
            </a:r>
            <a:r>
              <a:rPr dirty="0" sz="2800" spc="-4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15">
                <a:solidFill>
                  <a:srgbClr val="263383"/>
                </a:solidFill>
                <a:latin typeface="Arial"/>
                <a:cs typeface="Arial"/>
              </a:rPr>
              <a:t>storage,  </a:t>
            </a:r>
            <a:r>
              <a:rPr dirty="0" sz="2800">
                <a:solidFill>
                  <a:srgbClr val="263383"/>
                </a:solidFill>
                <a:latin typeface="Arial"/>
                <a:cs typeface="Arial"/>
              </a:rPr>
              <a:t>compliance,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800" spc="70">
                <a:solidFill>
                  <a:srgbClr val="263383"/>
                </a:solidFill>
                <a:latin typeface="Arial"/>
                <a:cs typeface="Arial"/>
              </a:rPr>
              <a:t>reporting</a:t>
            </a:r>
            <a:r>
              <a:rPr dirty="0" sz="2800" spc="-204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263383"/>
                </a:solidFill>
                <a:latin typeface="Arial"/>
                <a:cs typeface="Arial"/>
              </a:rPr>
              <a:t>functions.</a:t>
            </a:r>
            <a:endParaRPr sz="2800">
              <a:latin typeface="Arial"/>
              <a:cs typeface="Arial"/>
            </a:endParaRPr>
          </a:p>
          <a:p>
            <a:pPr marL="429895">
              <a:lnSpc>
                <a:spcPct val="100000"/>
              </a:lnSpc>
              <a:spcBef>
                <a:spcPts val="535"/>
              </a:spcBef>
              <a:tabLst>
                <a:tab pos="663575" algn="l"/>
              </a:tabLst>
            </a:pPr>
            <a:r>
              <a:rPr dirty="0" u="heavy" sz="2800" spc="-202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R</a:t>
            </a:r>
            <a:r>
              <a:rPr dirty="0" sz="2800" spc="-2025" b="1">
                <a:solidFill>
                  <a:srgbClr val="263383"/>
                </a:solidFill>
                <a:latin typeface="Arial"/>
                <a:cs typeface="Arial"/>
              </a:rPr>
              <a:t>	</a:t>
            </a:r>
            <a:r>
              <a:rPr dirty="0" u="heavy" sz="2800" spc="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es</a:t>
            </a:r>
            <a:r>
              <a:rPr dirty="0" sz="2800" spc="5" b="1">
                <a:solidFill>
                  <a:srgbClr val="263383"/>
                </a:solidFill>
                <a:latin typeface="Arial"/>
                <a:cs typeface="Arial"/>
              </a:rPr>
              <a:t>p</a:t>
            </a:r>
            <a:r>
              <a:rPr dirty="0" u="heavy" sz="2800" spc="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onse </a:t>
            </a:r>
            <a:r>
              <a:rPr dirty="0" u="heavy" sz="2800" spc="10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and </a:t>
            </a:r>
            <a:r>
              <a:rPr dirty="0" u="heavy" sz="2800" spc="12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Mitigation</a:t>
            </a:r>
            <a:r>
              <a:rPr dirty="0" u="heavy" sz="2800" spc="-2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7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</a:rPr>
              <a:t>Module:</a:t>
            </a:r>
            <a:endParaRPr sz="2800">
              <a:latin typeface="Arial"/>
              <a:cs typeface="Arial"/>
            </a:endParaRPr>
          </a:p>
          <a:p>
            <a:pPr marL="3651885" marR="210185" indent="-3620770">
              <a:lnSpc>
                <a:spcPct val="116100"/>
              </a:lnSpc>
            </a:pPr>
            <a:r>
              <a:rPr dirty="0" sz="2800" spc="-20">
                <a:solidFill>
                  <a:srgbClr val="263383"/>
                </a:solidFill>
                <a:latin typeface="Arial"/>
                <a:cs typeface="Arial"/>
              </a:rPr>
              <a:t>Responsible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95">
                <a:solidFill>
                  <a:srgbClr val="263383"/>
                </a:solidFill>
                <a:latin typeface="Arial"/>
                <a:cs typeface="Arial"/>
              </a:rPr>
              <a:t>for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initiating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60">
                <a:solidFill>
                  <a:srgbClr val="263383"/>
                </a:solidFill>
                <a:latin typeface="Arial"/>
                <a:cs typeface="Arial"/>
              </a:rPr>
              <a:t>automated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114">
                <a:solidFill>
                  <a:srgbClr val="263383"/>
                </a:solidFill>
                <a:latin typeface="Arial"/>
                <a:cs typeface="Arial"/>
              </a:rPr>
              <a:t>or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263383"/>
                </a:solidFill>
                <a:latin typeface="Arial"/>
                <a:cs typeface="Arial"/>
              </a:rPr>
              <a:t>manual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5">
                <a:solidFill>
                  <a:srgbClr val="263383"/>
                </a:solidFill>
                <a:latin typeface="Arial"/>
                <a:cs typeface="Arial"/>
              </a:rPr>
              <a:t>responses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114">
                <a:solidFill>
                  <a:srgbClr val="263383"/>
                </a:solidFill>
                <a:latin typeface="Arial"/>
                <a:cs typeface="Arial"/>
              </a:rPr>
              <a:t>to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5">
                <a:solidFill>
                  <a:srgbClr val="263383"/>
                </a:solidFill>
                <a:latin typeface="Arial"/>
                <a:cs typeface="Arial"/>
              </a:rPr>
              <a:t>detected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30">
                <a:solidFill>
                  <a:srgbClr val="263383"/>
                </a:solidFill>
                <a:latin typeface="Arial"/>
                <a:cs typeface="Arial"/>
              </a:rPr>
              <a:t>threats.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It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263383"/>
                </a:solidFill>
                <a:latin typeface="Arial"/>
                <a:cs typeface="Arial"/>
              </a:rPr>
              <a:t>can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263383"/>
                </a:solidFill>
                <a:latin typeface="Arial"/>
                <a:cs typeface="Arial"/>
              </a:rPr>
              <a:t>include</a:t>
            </a:r>
            <a:r>
              <a:rPr dirty="0" sz="2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10">
                <a:solidFill>
                  <a:srgbClr val="263383"/>
                </a:solidFill>
                <a:latin typeface="Arial"/>
                <a:cs typeface="Arial"/>
              </a:rPr>
              <a:t>actions</a:t>
            </a:r>
            <a:r>
              <a:rPr dirty="0" sz="2800" spc="-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15">
                <a:solidFill>
                  <a:srgbClr val="263383"/>
                </a:solidFill>
                <a:latin typeface="Arial"/>
                <a:cs typeface="Arial"/>
              </a:rPr>
              <a:t>like  </a:t>
            </a:r>
            <a:r>
              <a:rPr dirty="0" sz="2800" spc="5">
                <a:solidFill>
                  <a:srgbClr val="263383"/>
                </a:solidFill>
                <a:latin typeface="Arial"/>
                <a:cs typeface="Arial"/>
              </a:rPr>
              <a:t>blocking malicious </a:t>
            </a:r>
            <a:r>
              <a:rPr dirty="0" sz="2800" spc="40">
                <a:solidFill>
                  <a:srgbClr val="263383"/>
                </a:solidFill>
                <a:latin typeface="Arial"/>
                <a:cs typeface="Arial"/>
              </a:rPr>
              <a:t>traffic </a:t>
            </a:r>
            <a:r>
              <a:rPr dirty="0" sz="2800" spc="35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2800" spc="5">
                <a:solidFill>
                  <a:srgbClr val="263383"/>
                </a:solidFill>
                <a:latin typeface="Arial"/>
                <a:cs typeface="Arial"/>
              </a:rPr>
              <a:t>isolating </a:t>
            </a:r>
            <a:r>
              <a:rPr dirty="0" sz="2800" spc="55">
                <a:solidFill>
                  <a:srgbClr val="263383"/>
                </a:solidFill>
                <a:latin typeface="Arial"/>
                <a:cs typeface="Arial"/>
              </a:rPr>
              <a:t>compromised</a:t>
            </a:r>
            <a:r>
              <a:rPr dirty="0" sz="2800" spc="-41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263383"/>
                </a:solidFill>
                <a:latin typeface="Arial"/>
                <a:cs typeface="Arial"/>
              </a:rPr>
              <a:t>hosts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042818"/>
            <a:ext cx="4982663" cy="72441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87655" y="0"/>
            <a:ext cx="3300343" cy="5670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461510" cy="10287000"/>
            <a:chOff x="0" y="0"/>
            <a:chExt cx="446151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238313" cy="69191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919142"/>
              <a:ext cx="4460961" cy="33678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433322" y="0"/>
            <a:ext cx="1854835" cy="10287000"/>
            <a:chOff x="16433322" y="0"/>
            <a:chExt cx="1854835" cy="10287000"/>
          </a:xfrm>
        </p:grpSpPr>
        <p:sp>
          <p:nvSpPr>
            <p:cNvPr id="7" name="object 7"/>
            <p:cNvSpPr/>
            <p:nvPr/>
          </p:nvSpPr>
          <p:spPr>
            <a:xfrm>
              <a:off x="16433322" y="4670358"/>
              <a:ext cx="1854677" cy="56166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69394" y="0"/>
              <a:ext cx="1518605" cy="8229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3244" y="0"/>
            <a:ext cx="564578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155">
                <a:latin typeface="Arial"/>
                <a:cs typeface="Arial"/>
              </a:rPr>
              <a:t>TOOLS</a:t>
            </a:r>
            <a:r>
              <a:rPr dirty="0" sz="7000" spc="-370">
                <a:latin typeface="Arial"/>
                <a:cs typeface="Arial"/>
              </a:rPr>
              <a:t> </a:t>
            </a:r>
            <a:r>
              <a:rPr dirty="0" sz="7000" spc="-60">
                <a:latin typeface="Arial"/>
                <a:cs typeface="Arial"/>
              </a:rPr>
              <a:t>USED</a:t>
            </a:r>
            <a:endParaRPr sz="7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0050" y="1757205"/>
            <a:ext cx="161925" cy="161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6119" y="5345429"/>
            <a:ext cx="161925" cy="161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64480" y="1435876"/>
            <a:ext cx="17401540" cy="68046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z="3600" spc="-265">
                <a:solidFill>
                  <a:srgbClr val="263383"/>
                </a:solidFill>
                <a:latin typeface="Arial Black"/>
                <a:cs typeface="Arial Black"/>
              </a:rPr>
              <a:t>Nmap </a:t>
            </a:r>
            <a:r>
              <a:rPr dirty="0" sz="3600" spc="-305">
                <a:solidFill>
                  <a:srgbClr val="263383"/>
                </a:solidFill>
                <a:latin typeface="Arial Black"/>
                <a:cs typeface="Arial Black"/>
              </a:rPr>
              <a:t>(Network </a:t>
            </a:r>
            <a:r>
              <a:rPr dirty="0" sz="3600" spc="-204">
                <a:solidFill>
                  <a:srgbClr val="263383"/>
                </a:solidFill>
                <a:latin typeface="Arial Black"/>
                <a:cs typeface="Arial Black"/>
              </a:rPr>
              <a:t>Mapper) </a:t>
            </a:r>
            <a:r>
              <a:rPr dirty="0" sz="3600" spc="-325">
                <a:solidFill>
                  <a:srgbClr val="263383"/>
                </a:solidFill>
                <a:latin typeface="Arial Black"/>
                <a:cs typeface="Arial Black"/>
              </a:rPr>
              <a:t>is </a:t>
            </a:r>
            <a:r>
              <a:rPr dirty="0" sz="3600" spc="-40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600" spc="-210">
                <a:solidFill>
                  <a:srgbClr val="263383"/>
                </a:solidFill>
                <a:latin typeface="Arial Black"/>
                <a:cs typeface="Arial Black"/>
              </a:rPr>
              <a:t>powerful open-source </a:t>
            </a:r>
            <a:r>
              <a:rPr dirty="0" sz="3600" spc="-300">
                <a:solidFill>
                  <a:srgbClr val="263383"/>
                </a:solidFill>
                <a:latin typeface="Arial Black"/>
                <a:cs typeface="Arial Black"/>
              </a:rPr>
              <a:t>network scanning </a:t>
            </a:r>
            <a:r>
              <a:rPr dirty="0" sz="3600" spc="-160">
                <a:solidFill>
                  <a:srgbClr val="263383"/>
                </a:solidFill>
                <a:latin typeface="Arial Black"/>
                <a:cs typeface="Arial Black"/>
              </a:rPr>
              <a:t>tool</a:t>
            </a:r>
            <a:r>
              <a:rPr dirty="0" sz="3600" spc="-6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600" spc="-260">
                <a:solidFill>
                  <a:srgbClr val="263383"/>
                </a:solidFill>
                <a:latin typeface="Arial Black"/>
                <a:cs typeface="Arial Black"/>
              </a:rPr>
              <a:t>used  </a:t>
            </a:r>
            <a:r>
              <a:rPr dirty="0" sz="3600" spc="-105">
                <a:solidFill>
                  <a:srgbClr val="263383"/>
                </a:solidFill>
                <a:latin typeface="Arial Black"/>
                <a:cs typeface="Arial Black"/>
              </a:rPr>
              <a:t>for </a:t>
            </a:r>
            <a:r>
              <a:rPr dirty="0" sz="3600" spc="-300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3600" spc="-235">
                <a:solidFill>
                  <a:srgbClr val="263383"/>
                </a:solidFill>
                <a:latin typeface="Arial Black"/>
                <a:cs typeface="Arial Black"/>
              </a:rPr>
              <a:t>discovery </a:t>
            </a:r>
            <a:r>
              <a:rPr dirty="0" sz="3600" spc="-22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600" spc="-250">
                <a:solidFill>
                  <a:srgbClr val="263383"/>
                </a:solidFill>
                <a:latin typeface="Arial Black"/>
                <a:cs typeface="Arial Black"/>
              </a:rPr>
              <a:t>security </a:t>
            </a:r>
            <a:r>
              <a:rPr dirty="0" sz="3600" spc="-240">
                <a:solidFill>
                  <a:srgbClr val="263383"/>
                </a:solidFill>
                <a:latin typeface="Arial Black"/>
                <a:cs typeface="Arial Black"/>
              </a:rPr>
              <a:t>auditing. </a:t>
            </a:r>
            <a:r>
              <a:rPr dirty="0" sz="3600" spc="-250">
                <a:solidFill>
                  <a:srgbClr val="263383"/>
                </a:solidFill>
                <a:latin typeface="Arial Black"/>
                <a:cs typeface="Arial Black"/>
              </a:rPr>
              <a:t>It's </a:t>
            </a:r>
            <a:r>
              <a:rPr dirty="0" sz="3600" spc="-235">
                <a:solidFill>
                  <a:srgbClr val="263383"/>
                </a:solidFill>
                <a:latin typeface="Arial Black"/>
                <a:cs typeface="Arial Black"/>
              </a:rPr>
              <a:t>commonly </a:t>
            </a:r>
            <a:r>
              <a:rPr dirty="0" sz="3600" spc="-260">
                <a:solidFill>
                  <a:srgbClr val="263383"/>
                </a:solidFill>
                <a:latin typeface="Arial Black"/>
                <a:cs typeface="Arial Black"/>
              </a:rPr>
              <a:t>used </a:t>
            </a:r>
            <a:r>
              <a:rPr dirty="0" sz="3600" spc="-125">
                <a:solidFill>
                  <a:srgbClr val="263383"/>
                </a:solidFill>
                <a:latin typeface="Arial Black"/>
                <a:cs typeface="Arial Black"/>
              </a:rPr>
              <a:t>by </a:t>
            </a:r>
            <a:r>
              <a:rPr dirty="0" sz="3600" spc="-300">
                <a:solidFill>
                  <a:srgbClr val="263383"/>
                </a:solidFill>
                <a:latin typeface="Arial Black"/>
                <a:cs typeface="Arial Black"/>
              </a:rPr>
              <a:t>network  </a:t>
            </a:r>
            <a:r>
              <a:rPr dirty="0" sz="3600" spc="-240">
                <a:solidFill>
                  <a:srgbClr val="263383"/>
                </a:solidFill>
                <a:latin typeface="Arial Black"/>
                <a:cs typeface="Arial Black"/>
              </a:rPr>
              <a:t>administrators </a:t>
            </a:r>
            <a:r>
              <a:rPr dirty="0" sz="3600" spc="-22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600" spc="-250">
                <a:solidFill>
                  <a:srgbClr val="263383"/>
                </a:solidFill>
                <a:latin typeface="Arial Black"/>
                <a:cs typeface="Arial Black"/>
              </a:rPr>
              <a:t>security </a:t>
            </a:r>
            <a:r>
              <a:rPr dirty="0" sz="3600" spc="-240">
                <a:solidFill>
                  <a:srgbClr val="263383"/>
                </a:solidFill>
                <a:latin typeface="Arial Black"/>
                <a:cs typeface="Arial Black"/>
              </a:rPr>
              <a:t>professionals </a:t>
            </a:r>
            <a:r>
              <a:rPr dirty="0" sz="3600" spc="-15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600" spc="-175">
                <a:solidFill>
                  <a:srgbClr val="263383"/>
                </a:solidFill>
                <a:latin typeface="Arial Black"/>
                <a:cs typeface="Arial Black"/>
              </a:rPr>
              <a:t>identify </a:t>
            </a:r>
            <a:r>
              <a:rPr dirty="0" sz="3600" spc="-260">
                <a:solidFill>
                  <a:srgbClr val="263383"/>
                </a:solidFill>
                <a:latin typeface="Arial Black"/>
                <a:cs typeface="Arial Black"/>
              </a:rPr>
              <a:t>hosts, </a:t>
            </a:r>
            <a:r>
              <a:rPr dirty="0" sz="3600" spc="-200">
                <a:solidFill>
                  <a:srgbClr val="263383"/>
                </a:solidFill>
                <a:latin typeface="Arial Black"/>
                <a:cs typeface="Arial Black"/>
              </a:rPr>
              <a:t>open </a:t>
            </a:r>
            <a:r>
              <a:rPr dirty="0" sz="3600" spc="-195">
                <a:solidFill>
                  <a:srgbClr val="263383"/>
                </a:solidFill>
                <a:latin typeface="Arial Black"/>
                <a:cs typeface="Arial Black"/>
              </a:rPr>
              <a:t>ports, </a:t>
            </a:r>
            <a:r>
              <a:rPr dirty="0" sz="3600" spc="-225">
                <a:solidFill>
                  <a:srgbClr val="263383"/>
                </a:solidFill>
                <a:latin typeface="Arial Black"/>
                <a:cs typeface="Arial Black"/>
              </a:rPr>
              <a:t>and  </a:t>
            </a:r>
            <a:r>
              <a:rPr dirty="0" sz="3600" spc="-300">
                <a:solidFill>
                  <a:srgbClr val="263383"/>
                </a:solidFill>
                <a:latin typeface="Arial Black"/>
                <a:cs typeface="Arial Black"/>
              </a:rPr>
              <a:t>services </a:t>
            </a:r>
            <a:r>
              <a:rPr dirty="0" sz="3600" spc="-215">
                <a:solidFill>
                  <a:srgbClr val="263383"/>
                </a:solidFill>
                <a:latin typeface="Arial Black"/>
                <a:cs typeface="Arial Black"/>
              </a:rPr>
              <a:t>running </a:t>
            </a:r>
            <a:r>
              <a:rPr dirty="0" sz="3600" spc="-175">
                <a:solidFill>
                  <a:srgbClr val="263383"/>
                </a:solidFill>
                <a:latin typeface="Arial Black"/>
                <a:cs typeface="Arial Black"/>
              </a:rPr>
              <a:t>on </a:t>
            </a:r>
            <a:r>
              <a:rPr dirty="0" sz="3600" spc="-400">
                <a:solidFill>
                  <a:srgbClr val="263383"/>
                </a:solidFill>
                <a:latin typeface="Arial Black"/>
                <a:cs typeface="Arial Black"/>
              </a:rPr>
              <a:t>a</a:t>
            </a:r>
            <a:r>
              <a:rPr dirty="0" sz="3600" spc="-59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600" spc="-295">
                <a:solidFill>
                  <a:srgbClr val="263383"/>
                </a:solidFill>
                <a:latin typeface="Arial Black"/>
                <a:cs typeface="Arial Black"/>
              </a:rPr>
              <a:t>network.</a:t>
            </a:r>
            <a:endParaRPr sz="3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750">
              <a:latin typeface="Arial Black"/>
              <a:cs typeface="Arial Black"/>
            </a:endParaRPr>
          </a:p>
          <a:p>
            <a:pPr marL="348615" marR="1475740">
              <a:lnSpc>
                <a:spcPct val="116300"/>
              </a:lnSpc>
            </a:pPr>
            <a:r>
              <a:rPr dirty="0" sz="3600" spc="-290">
                <a:solidFill>
                  <a:srgbClr val="263383"/>
                </a:solidFill>
                <a:latin typeface="Arial Black"/>
                <a:cs typeface="Arial Black"/>
              </a:rPr>
              <a:t>PySpark </a:t>
            </a:r>
            <a:r>
              <a:rPr dirty="0" sz="3600" spc="-325">
                <a:solidFill>
                  <a:srgbClr val="263383"/>
                </a:solidFill>
                <a:latin typeface="Arial Black"/>
                <a:cs typeface="Arial Black"/>
              </a:rPr>
              <a:t>is </a:t>
            </a:r>
            <a:r>
              <a:rPr dirty="0" sz="3600" spc="-21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600" spc="-180">
                <a:solidFill>
                  <a:srgbClr val="263383"/>
                </a:solidFill>
                <a:latin typeface="Arial Black"/>
                <a:cs typeface="Arial Black"/>
              </a:rPr>
              <a:t>Python </a:t>
            </a:r>
            <a:r>
              <a:rPr dirty="0" sz="3600" spc="-325">
                <a:solidFill>
                  <a:srgbClr val="263383"/>
                </a:solidFill>
                <a:latin typeface="Arial Black"/>
                <a:cs typeface="Arial Black"/>
              </a:rPr>
              <a:t>API </a:t>
            </a:r>
            <a:r>
              <a:rPr dirty="0" sz="3600" spc="-105">
                <a:solidFill>
                  <a:srgbClr val="263383"/>
                </a:solidFill>
                <a:latin typeface="Arial Black"/>
                <a:cs typeface="Arial Black"/>
              </a:rPr>
              <a:t>for </a:t>
            </a:r>
            <a:r>
              <a:rPr dirty="0" sz="3600" spc="-300">
                <a:solidFill>
                  <a:srgbClr val="263383"/>
                </a:solidFill>
                <a:latin typeface="Arial Black"/>
                <a:cs typeface="Arial Black"/>
              </a:rPr>
              <a:t>Apache </a:t>
            </a:r>
            <a:r>
              <a:rPr dirty="0" sz="3600" spc="-310">
                <a:solidFill>
                  <a:srgbClr val="263383"/>
                </a:solidFill>
                <a:latin typeface="Arial Black"/>
                <a:cs typeface="Arial Black"/>
              </a:rPr>
              <a:t>Spark, </a:t>
            </a:r>
            <a:r>
              <a:rPr dirty="0" sz="3600" spc="-40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600" spc="-210">
                <a:solidFill>
                  <a:srgbClr val="263383"/>
                </a:solidFill>
                <a:latin typeface="Arial Black"/>
                <a:cs typeface="Arial Black"/>
              </a:rPr>
              <a:t>powerful open-source  </a:t>
            </a:r>
            <a:r>
              <a:rPr dirty="0" sz="3600" spc="-254">
                <a:solidFill>
                  <a:srgbClr val="263383"/>
                </a:solidFill>
                <a:latin typeface="Arial Black"/>
                <a:cs typeface="Arial Black"/>
              </a:rPr>
              <a:t>data </a:t>
            </a:r>
            <a:r>
              <a:rPr dirty="0" sz="3600" spc="-280">
                <a:solidFill>
                  <a:srgbClr val="263383"/>
                </a:solidFill>
                <a:latin typeface="Arial Black"/>
                <a:cs typeface="Arial Black"/>
              </a:rPr>
              <a:t>processing </a:t>
            </a:r>
            <a:r>
              <a:rPr dirty="0" sz="3600" spc="-290">
                <a:solidFill>
                  <a:srgbClr val="263383"/>
                </a:solidFill>
                <a:latin typeface="Arial Black"/>
                <a:cs typeface="Arial Black"/>
              </a:rPr>
              <a:t>framework. </a:t>
            </a:r>
            <a:r>
              <a:rPr dirty="0" sz="3600" spc="-250">
                <a:solidFill>
                  <a:srgbClr val="263383"/>
                </a:solidFill>
                <a:latin typeface="Arial Black"/>
                <a:cs typeface="Arial Black"/>
              </a:rPr>
              <a:t>It's </a:t>
            </a:r>
            <a:r>
              <a:rPr dirty="0" sz="3600" spc="-265">
                <a:solidFill>
                  <a:srgbClr val="263383"/>
                </a:solidFill>
                <a:latin typeface="Arial Black"/>
                <a:cs typeface="Arial Black"/>
              </a:rPr>
              <a:t>designed </a:t>
            </a:r>
            <a:r>
              <a:rPr dirty="0" sz="3600" spc="-105">
                <a:solidFill>
                  <a:srgbClr val="263383"/>
                </a:solidFill>
                <a:latin typeface="Arial Black"/>
                <a:cs typeface="Arial Black"/>
              </a:rPr>
              <a:t>for </a:t>
            </a:r>
            <a:r>
              <a:rPr dirty="0" sz="3600" spc="-250">
                <a:solidFill>
                  <a:srgbClr val="263383"/>
                </a:solidFill>
                <a:latin typeface="Arial Black"/>
                <a:cs typeface="Arial Black"/>
              </a:rPr>
              <a:t>big </a:t>
            </a:r>
            <a:r>
              <a:rPr dirty="0" sz="3600" spc="-254">
                <a:solidFill>
                  <a:srgbClr val="263383"/>
                </a:solidFill>
                <a:latin typeface="Arial Black"/>
                <a:cs typeface="Arial Black"/>
              </a:rPr>
              <a:t>data </a:t>
            </a:r>
            <a:r>
              <a:rPr dirty="0" sz="3600" spc="-280">
                <a:solidFill>
                  <a:srgbClr val="263383"/>
                </a:solidFill>
                <a:latin typeface="Arial Black"/>
                <a:cs typeface="Arial Black"/>
              </a:rPr>
              <a:t>processing </a:t>
            </a:r>
            <a:r>
              <a:rPr dirty="0" sz="3600" spc="-225">
                <a:solidFill>
                  <a:srgbClr val="263383"/>
                </a:solidFill>
                <a:latin typeface="Arial Black"/>
                <a:cs typeface="Arial Black"/>
              </a:rPr>
              <a:t>and  </a:t>
            </a:r>
            <a:r>
              <a:rPr dirty="0" sz="3600" spc="-275">
                <a:solidFill>
                  <a:srgbClr val="263383"/>
                </a:solidFill>
                <a:latin typeface="Arial Black"/>
                <a:cs typeface="Arial Black"/>
              </a:rPr>
              <a:t>analytics. </a:t>
            </a:r>
            <a:r>
              <a:rPr dirty="0" sz="3600" spc="-290">
                <a:solidFill>
                  <a:srgbClr val="263383"/>
                </a:solidFill>
                <a:latin typeface="Arial Black"/>
                <a:cs typeface="Arial Black"/>
              </a:rPr>
              <a:t>PySpark </a:t>
            </a:r>
            <a:r>
              <a:rPr dirty="0" sz="3600" spc="-325">
                <a:solidFill>
                  <a:srgbClr val="263383"/>
                </a:solidFill>
                <a:latin typeface="Arial Black"/>
                <a:cs typeface="Arial Black"/>
              </a:rPr>
              <a:t>is </a:t>
            </a:r>
            <a:r>
              <a:rPr dirty="0" sz="3600" spc="-40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600" spc="-320">
                <a:solidFill>
                  <a:srgbClr val="263383"/>
                </a:solidFill>
                <a:latin typeface="Arial Black"/>
                <a:cs typeface="Arial Black"/>
              </a:rPr>
              <a:t>Spark </a:t>
            </a:r>
            <a:r>
              <a:rPr dirty="0" sz="3600" spc="-180">
                <a:solidFill>
                  <a:srgbClr val="263383"/>
                </a:solidFill>
                <a:latin typeface="Arial Black"/>
                <a:cs typeface="Arial Black"/>
              </a:rPr>
              <a:t>library </a:t>
            </a:r>
            <a:r>
              <a:rPr dirty="0" sz="3600" spc="-245">
                <a:solidFill>
                  <a:srgbClr val="263383"/>
                </a:solidFill>
                <a:latin typeface="Arial Black"/>
                <a:cs typeface="Arial Black"/>
              </a:rPr>
              <a:t>written </a:t>
            </a:r>
            <a:r>
              <a:rPr dirty="0" sz="3600" spc="-210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3600" spc="-180">
                <a:solidFill>
                  <a:srgbClr val="263383"/>
                </a:solidFill>
                <a:latin typeface="Arial Black"/>
                <a:cs typeface="Arial Black"/>
              </a:rPr>
              <a:t>Python </a:t>
            </a:r>
            <a:r>
              <a:rPr dirty="0" sz="3600" spc="-15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600" spc="-160">
                <a:solidFill>
                  <a:srgbClr val="263383"/>
                </a:solidFill>
                <a:latin typeface="Arial Black"/>
                <a:cs typeface="Arial Black"/>
              </a:rPr>
              <a:t>run </a:t>
            </a:r>
            <a:r>
              <a:rPr dirty="0" sz="3600" spc="-180">
                <a:solidFill>
                  <a:srgbClr val="263383"/>
                </a:solidFill>
                <a:latin typeface="Arial Black"/>
                <a:cs typeface="Arial Black"/>
              </a:rPr>
              <a:t>Python  </a:t>
            </a:r>
            <a:r>
              <a:rPr dirty="0" sz="3600" spc="-245">
                <a:solidFill>
                  <a:srgbClr val="263383"/>
                </a:solidFill>
                <a:latin typeface="Arial Black"/>
                <a:cs typeface="Arial Black"/>
              </a:rPr>
              <a:t>applications </a:t>
            </a:r>
            <a:r>
              <a:rPr dirty="0" sz="3600" spc="-290">
                <a:solidFill>
                  <a:srgbClr val="263383"/>
                </a:solidFill>
                <a:latin typeface="Arial Black"/>
                <a:cs typeface="Arial Black"/>
              </a:rPr>
              <a:t>using </a:t>
            </a:r>
            <a:r>
              <a:rPr dirty="0" sz="3600" spc="-300">
                <a:solidFill>
                  <a:srgbClr val="263383"/>
                </a:solidFill>
                <a:latin typeface="Arial Black"/>
                <a:cs typeface="Arial Black"/>
              </a:rPr>
              <a:t>Apache </a:t>
            </a:r>
            <a:r>
              <a:rPr dirty="0" sz="3600" spc="-320">
                <a:solidFill>
                  <a:srgbClr val="263383"/>
                </a:solidFill>
                <a:latin typeface="Arial Black"/>
                <a:cs typeface="Arial Black"/>
              </a:rPr>
              <a:t>Spark </a:t>
            </a:r>
            <a:r>
              <a:rPr dirty="0" sz="3600" spc="-265">
                <a:solidFill>
                  <a:srgbClr val="263383"/>
                </a:solidFill>
                <a:latin typeface="Arial Black"/>
                <a:cs typeface="Arial Black"/>
              </a:rPr>
              <a:t>capabilities, </a:t>
            </a:r>
            <a:r>
              <a:rPr dirty="0" sz="3600" spc="-290">
                <a:solidFill>
                  <a:srgbClr val="263383"/>
                </a:solidFill>
                <a:latin typeface="Arial Black"/>
                <a:cs typeface="Arial Black"/>
              </a:rPr>
              <a:t>using PySpark </a:t>
            </a:r>
            <a:r>
              <a:rPr dirty="0" sz="3600" spc="-459">
                <a:solidFill>
                  <a:srgbClr val="263383"/>
                </a:solidFill>
                <a:latin typeface="Arial Black"/>
                <a:cs typeface="Arial Black"/>
              </a:rPr>
              <a:t>we </a:t>
            </a:r>
            <a:r>
              <a:rPr dirty="0" sz="3600" spc="-33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3600" spc="-160">
                <a:solidFill>
                  <a:srgbClr val="263383"/>
                </a:solidFill>
                <a:latin typeface="Arial Black"/>
                <a:cs typeface="Arial Black"/>
              </a:rPr>
              <a:t>run  </a:t>
            </a:r>
            <a:r>
              <a:rPr dirty="0" sz="3600" spc="-245">
                <a:solidFill>
                  <a:srgbClr val="263383"/>
                </a:solidFill>
                <a:latin typeface="Arial Black"/>
                <a:cs typeface="Arial Black"/>
              </a:rPr>
              <a:t>applications </a:t>
            </a:r>
            <a:r>
              <a:rPr dirty="0" sz="3600" spc="-210">
                <a:solidFill>
                  <a:srgbClr val="263383"/>
                </a:solidFill>
                <a:latin typeface="Arial Black"/>
                <a:cs typeface="Arial Black"/>
              </a:rPr>
              <a:t>parallelly </a:t>
            </a:r>
            <a:r>
              <a:rPr dirty="0" sz="3600" spc="-175">
                <a:solidFill>
                  <a:srgbClr val="263383"/>
                </a:solidFill>
                <a:latin typeface="Arial Black"/>
                <a:cs typeface="Arial Black"/>
              </a:rPr>
              <a:t>on </a:t>
            </a:r>
            <a:r>
              <a:rPr dirty="0" sz="3600" spc="-21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600" spc="-190">
                <a:solidFill>
                  <a:srgbClr val="263383"/>
                </a:solidFill>
                <a:latin typeface="Arial Black"/>
                <a:cs typeface="Arial Black"/>
              </a:rPr>
              <a:t>distributed</a:t>
            </a:r>
            <a:r>
              <a:rPr dirty="0" sz="3600" spc="-93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600" spc="-250">
                <a:solidFill>
                  <a:srgbClr val="263383"/>
                </a:solidFill>
                <a:latin typeface="Arial Black"/>
                <a:cs typeface="Arial Black"/>
              </a:rPr>
              <a:t>cluster </a:t>
            </a:r>
            <a:r>
              <a:rPr dirty="0" sz="3600" spc="-204">
                <a:solidFill>
                  <a:srgbClr val="263383"/>
                </a:solidFill>
                <a:latin typeface="Arial Black"/>
                <a:cs typeface="Arial Black"/>
              </a:rPr>
              <a:t>(multiple </a:t>
            </a:r>
            <a:r>
              <a:rPr dirty="0" sz="3600" spc="-245">
                <a:solidFill>
                  <a:srgbClr val="263383"/>
                </a:solidFill>
                <a:latin typeface="Arial Black"/>
                <a:cs typeface="Arial Black"/>
              </a:rPr>
              <a:t>nodes).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19200"/>
            <a:ext cx="3903979" cy="9067800"/>
            <a:chOff x="0" y="1219200"/>
            <a:chExt cx="3903979" cy="9067800"/>
          </a:xfrm>
        </p:grpSpPr>
        <p:sp>
          <p:nvSpPr>
            <p:cNvPr id="3" name="object 3"/>
            <p:cNvSpPr/>
            <p:nvPr/>
          </p:nvSpPr>
          <p:spPr>
            <a:xfrm>
              <a:off x="0" y="5089360"/>
              <a:ext cx="3522604" cy="5197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122529"/>
              <a:ext cx="2383017" cy="51644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1402" y="1219200"/>
              <a:ext cx="3522345" cy="4359910"/>
            </a:xfrm>
            <a:custGeom>
              <a:avLst/>
              <a:gdLst/>
              <a:ahLst/>
              <a:cxnLst/>
              <a:rect l="l" t="t" r="r" b="b"/>
              <a:pathLst>
                <a:path w="3522345" h="4359910">
                  <a:moveTo>
                    <a:pt x="3387773" y="4359845"/>
                  </a:moveTo>
                  <a:lnTo>
                    <a:pt x="134476" y="4359845"/>
                  </a:lnTo>
                  <a:lnTo>
                    <a:pt x="92092" y="4352982"/>
                  </a:lnTo>
                  <a:lnTo>
                    <a:pt x="55163" y="4333848"/>
                  </a:lnTo>
                  <a:lnTo>
                    <a:pt x="26010" y="4304694"/>
                  </a:lnTo>
                  <a:lnTo>
                    <a:pt x="6876" y="4267761"/>
                  </a:lnTo>
                  <a:lnTo>
                    <a:pt x="0" y="4225289"/>
                  </a:lnTo>
                  <a:lnTo>
                    <a:pt x="0" y="134557"/>
                  </a:lnTo>
                  <a:lnTo>
                    <a:pt x="6876" y="92092"/>
                  </a:lnTo>
                  <a:lnTo>
                    <a:pt x="26010" y="55163"/>
                  </a:lnTo>
                  <a:lnTo>
                    <a:pt x="55163" y="26010"/>
                  </a:lnTo>
                  <a:lnTo>
                    <a:pt x="92092" y="6876"/>
                  </a:lnTo>
                  <a:lnTo>
                    <a:pt x="134556" y="0"/>
                  </a:lnTo>
                  <a:lnTo>
                    <a:pt x="3387693" y="0"/>
                  </a:lnTo>
                  <a:lnTo>
                    <a:pt x="3430150" y="6876"/>
                  </a:lnTo>
                  <a:lnTo>
                    <a:pt x="3467073" y="26010"/>
                  </a:lnTo>
                  <a:lnTo>
                    <a:pt x="3496223" y="55163"/>
                  </a:lnTo>
                  <a:lnTo>
                    <a:pt x="3515356" y="92092"/>
                  </a:lnTo>
                  <a:lnTo>
                    <a:pt x="3522231" y="134557"/>
                  </a:lnTo>
                  <a:lnTo>
                    <a:pt x="3522231" y="4225289"/>
                  </a:lnTo>
                  <a:lnTo>
                    <a:pt x="3515356" y="4267761"/>
                  </a:lnTo>
                  <a:lnTo>
                    <a:pt x="3496223" y="4304694"/>
                  </a:lnTo>
                  <a:lnTo>
                    <a:pt x="3467073" y="4333848"/>
                  </a:lnTo>
                  <a:lnTo>
                    <a:pt x="3430150" y="4352982"/>
                  </a:lnTo>
                  <a:lnTo>
                    <a:pt x="3387773" y="4359845"/>
                  </a:lnTo>
                  <a:close/>
                </a:path>
              </a:pathLst>
            </a:custGeom>
            <a:solidFill>
              <a:srgbClr val="D5E7F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9025097" y="0"/>
            <a:ext cx="9263380" cy="6012815"/>
            <a:chOff x="9025097" y="0"/>
            <a:chExt cx="9263380" cy="6012815"/>
          </a:xfrm>
        </p:grpSpPr>
        <p:sp>
          <p:nvSpPr>
            <p:cNvPr id="7" name="object 7"/>
            <p:cNvSpPr/>
            <p:nvPr/>
          </p:nvSpPr>
          <p:spPr>
            <a:xfrm>
              <a:off x="9025097" y="1219199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59" h="4359910">
                  <a:moveTo>
                    <a:pt x="3253575" y="4359846"/>
                  </a:moveTo>
                  <a:lnTo>
                    <a:pt x="134459" y="4359846"/>
                  </a:lnTo>
                  <a:lnTo>
                    <a:pt x="92081" y="4352983"/>
                  </a:lnTo>
                  <a:lnTo>
                    <a:pt x="55158" y="4333848"/>
                  </a:lnTo>
                  <a:lnTo>
                    <a:pt x="26008" y="4304694"/>
                  </a:lnTo>
                  <a:lnTo>
                    <a:pt x="6875" y="4267761"/>
                  </a:lnTo>
                  <a:lnTo>
                    <a:pt x="0" y="4225289"/>
                  </a:lnTo>
                  <a:lnTo>
                    <a:pt x="0" y="134556"/>
                  </a:lnTo>
                  <a:lnTo>
                    <a:pt x="6875" y="92092"/>
                  </a:lnTo>
                  <a:lnTo>
                    <a:pt x="26008" y="55163"/>
                  </a:lnTo>
                  <a:lnTo>
                    <a:pt x="55158" y="26010"/>
                  </a:lnTo>
                  <a:lnTo>
                    <a:pt x="92081" y="6876"/>
                  </a:lnTo>
                  <a:lnTo>
                    <a:pt x="134538" y="0"/>
                  </a:lnTo>
                  <a:lnTo>
                    <a:pt x="3253496" y="0"/>
                  </a:lnTo>
                  <a:lnTo>
                    <a:pt x="3295953" y="6876"/>
                  </a:lnTo>
                  <a:lnTo>
                    <a:pt x="3332876" y="26010"/>
                  </a:lnTo>
                  <a:lnTo>
                    <a:pt x="3362026" y="55163"/>
                  </a:lnTo>
                  <a:lnTo>
                    <a:pt x="3381159" y="92092"/>
                  </a:lnTo>
                  <a:lnTo>
                    <a:pt x="3388034" y="134556"/>
                  </a:lnTo>
                  <a:lnTo>
                    <a:pt x="3388034" y="4225289"/>
                  </a:lnTo>
                  <a:lnTo>
                    <a:pt x="3381159" y="4267761"/>
                  </a:lnTo>
                  <a:lnTo>
                    <a:pt x="3362026" y="4304694"/>
                  </a:lnTo>
                  <a:lnTo>
                    <a:pt x="3332876" y="4333848"/>
                  </a:lnTo>
                  <a:lnTo>
                    <a:pt x="3295953" y="4352983"/>
                  </a:lnTo>
                  <a:lnTo>
                    <a:pt x="3253575" y="4359846"/>
                  </a:lnTo>
                  <a:close/>
                </a:path>
              </a:pathLst>
            </a:custGeom>
            <a:solidFill>
              <a:srgbClr val="D5E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839745" y="0"/>
              <a:ext cx="5544820" cy="1604010"/>
            </a:xfrm>
            <a:custGeom>
              <a:avLst/>
              <a:gdLst/>
              <a:ahLst/>
              <a:cxnLst/>
              <a:rect l="l" t="t" r="r" b="b"/>
              <a:pathLst>
                <a:path w="5544819" h="1604010">
                  <a:moveTo>
                    <a:pt x="2195076" y="1597483"/>
                  </a:moveTo>
                  <a:lnTo>
                    <a:pt x="2206652" y="1603538"/>
                  </a:lnTo>
                  <a:lnTo>
                    <a:pt x="2204396" y="1603573"/>
                  </a:lnTo>
                  <a:lnTo>
                    <a:pt x="2202399" y="1603219"/>
                  </a:lnTo>
                  <a:lnTo>
                    <a:pt x="2200426" y="1602187"/>
                  </a:lnTo>
                  <a:lnTo>
                    <a:pt x="2200330" y="1602054"/>
                  </a:lnTo>
                  <a:lnTo>
                    <a:pt x="2199181" y="1601398"/>
                  </a:lnTo>
                  <a:lnTo>
                    <a:pt x="2198186" y="1600767"/>
                  </a:lnTo>
                  <a:lnTo>
                    <a:pt x="2195076" y="1597483"/>
                  </a:lnTo>
                  <a:close/>
                </a:path>
                <a:path w="5544819" h="1604010">
                  <a:moveTo>
                    <a:pt x="5544285" y="0"/>
                  </a:moveTo>
                  <a:lnTo>
                    <a:pt x="4029445" y="1482224"/>
                  </a:lnTo>
                  <a:lnTo>
                    <a:pt x="4029040" y="1482206"/>
                  </a:lnTo>
                  <a:lnTo>
                    <a:pt x="4027407" y="1483534"/>
                  </a:lnTo>
                  <a:lnTo>
                    <a:pt x="4025916" y="1484218"/>
                  </a:lnTo>
                  <a:lnTo>
                    <a:pt x="4023661" y="1484834"/>
                  </a:lnTo>
                  <a:lnTo>
                    <a:pt x="4023162" y="1485153"/>
                  </a:lnTo>
                  <a:lnTo>
                    <a:pt x="4022318" y="1485236"/>
                  </a:lnTo>
                  <a:lnTo>
                    <a:pt x="4022162" y="1485376"/>
                  </a:lnTo>
                  <a:lnTo>
                    <a:pt x="4021954" y="1485405"/>
                  </a:lnTo>
                  <a:lnTo>
                    <a:pt x="2206835" y="1603716"/>
                  </a:lnTo>
                  <a:lnTo>
                    <a:pt x="2206652" y="1603538"/>
                  </a:lnTo>
                  <a:lnTo>
                    <a:pt x="2195076" y="1597483"/>
                  </a:lnTo>
                  <a:lnTo>
                    <a:pt x="2122935" y="1521304"/>
                  </a:lnTo>
                  <a:lnTo>
                    <a:pt x="2230661" y="1577648"/>
                  </a:lnTo>
                  <a:lnTo>
                    <a:pt x="4001511" y="1462228"/>
                  </a:lnTo>
                  <a:lnTo>
                    <a:pt x="3976559" y="1414735"/>
                  </a:lnTo>
                  <a:lnTo>
                    <a:pt x="4014702" y="1434685"/>
                  </a:lnTo>
                  <a:lnTo>
                    <a:pt x="4015928" y="1426764"/>
                  </a:lnTo>
                  <a:lnTo>
                    <a:pt x="4038843" y="1438749"/>
                  </a:lnTo>
                  <a:lnTo>
                    <a:pt x="5509267" y="0"/>
                  </a:lnTo>
                  <a:lnTo>
                    <a:pt x="5544285" y="0"/>
                  </a:lnTo>
                  <a:close/>
                </a:path>
                <a:path w="5544819" h="1604010">
                  <a:moveTo>
                    <a:pt x="3235874" y="53023"/>
                  </a:moveTo>
                  <a:lnTo>
                    <a:pt x="3270725" y="71251"/>
                  </a:lnTo>
                  <a:lnTo>
                    <a:pt x="2230661" y="1577648"/>
                  </a:lnTo>
                  <a:lnTo>
                    <a:pt x="2122935" y="1521304"/>
                  </a:lnTo>
                  <a:lnTo>
                    <a:pt x="2117026" y="1515065"/>
                  </a:lnTo>
                  <a:lnTo>
                    <a:pt x="2210419" y="1563911"/>
                  </a:lnTo>
                  <a:lnTo>
                    <a:pt x="3233649" y="81883"/>
                  </a:lnTo>
                  <a:lnTo>
                    <a:pt x="3207354" y="68129"/>
                  </a:lnTo>
                  <a:lnTo>
                    <a:pt x="3235874" y="53023"/>
                  </a:lnTo>
                  <a:close/>
                </a:path>
                <a:path w="5544819" h="1604010">
                  <a:moveTo>
                    <a:pt x="3207354" y="68129"/>
                  </a:moveTo>
                  <a:lnTo>
                    <a:pt x="3233649" y="81883"/>
                  </a:lnTo>
                  <a:lnTo>
                    <a:pt x="1957901" y="757649"/>
                  </a:lnTo>
                  <a:lnTo>
                    <a:pt x="2210419" y="1563911"/>
                  </a:lnTo>
                  <a:lnTo>
                    <a:pt x="2117026" y="1515065"/>
                  </a:lnTo>
                  <a:lnTo>
                    <a:pt x="2111999" y="1509756"/>
                  </a:lnTo>
                  <a:lnTo>
                    <a:pt x="2178749" y="1544668"/>
                  </a:lnTo>
                  <a:lnTo>
                    <a:pt x="1939058" y="779364"/>
                  </a:lnTo>
                  <a:lnTo>
                    <a:pt x="1917303" y="767985"/>
                  </a:lnTo>
                  <a:lnTo>
                    <a:pt x="1923257" y="759195"/>
                  </a:lnTo>
                  <a:lnTo>
                    <a:pt x="1830026" y="710432"/>
                  </a:lnTo>
                  <a:lnTo>
                    <a:pt x="1932597" y="736321"/>
                  </a:lnTo>
                  <a:lnTo>
                    <a:pt x="1936283" y="703503"/>
                  </a:lnTo>
                  <a:lnTo>
                    <a:pt x="1972284" y="722332"/>
                  </a:lnTo>
                  <a:lnTo>
                    <a:pt x="3207354" y="68129"/>
                  </a:lnTo>
                  <a:close/>
                </a:path>
                <a:path w="5544819" h="1604010">
                  <a:moveTo>
                    <a:pt x="1917303" y="767985"/>
                  </a:moveTo>
                  <a:lnTo>
                    <a:pt x="1939058" y="779364"/>
                  </a:lnTo>
                  <a:lnTo>
                    <a:pt x="1736838" y="1078071"/>
                  </a:lnTo>
                  <a:lnTo>
                    <a:pt x="2178749" y="1544668"/>
                  </a:lnTo>
                  <a:lnTo>
                    <a:pt x="2111999" y="1509756"/>
                  </a:lnTo>
                  <a:lnTo>
                    <a:pt x="1713926" y="1089399"/>
                  </a:lnTo>
                  <a:lnTo>
                    <a:pt x="1126040" y="781919"/>
                  </a:lnTo>
                  <a:lnTo>
                    <a:pt x="1716966" y="1063783"/>
                  </a:lnTo>
                  <a:lnTo>
                    <a:pt x="1917303" y="767985"/>
                  </a:lnTo>
                  <a:close/>
                </a:path>
                <a:path w="5544819" h="1604010">
                  <a:moveTo>
                    <a:pt x="1126040" y="781919"/>
                  </a:moveTo>
                  <a:lnTo>
                    <a:pt x="1713926" y="1089399"/>
                  </a:lnTo>
                  <a:lnTo>
                    <a:pt x="7303" y="275368"/>
                  </a:lnTo>
                  <a:lnTo>
                    <a:pt x="6868" y="275195"/>
                  </a:lnTo>
                  <a:lnTo>
                    <a:pt x="0" y="265250"/>
                  </a:lnTo>
                  <a:lnTo>
                    <a:pt x="34" y="262755"/>
                  </a:lnTo>
                  <a:lnTo>
                    <a:pt x="867" y="260318"/>
                  </a:lnTo>
                  <a:lnTo>
                    <a:pt x="1201" y="259415"/>
                  </a:lnTo>
                  <a:lnTo>
                    <a:pt x="8143" y="243132"/>
                  </a:lnTo>
                  <a:lnTo>
                    <a:pt x="128965" y="306325"/>
                  </a:lnTo>
                  <a:lnTo>
                    <a:pt x="1126040" y="781919"/>
                  </a:lnTo>
                  <a:close/>
                </a:path>
                <a:path w="5544819" h="1604010">
                  <a:moveTo>
                    <a:pt x="1830026" y="710432"/>
                  </a:moveTo>
                  <a:lnTo>
                    <a:pt x="1923257" y="759195"/>
                  </a:lnTo>
                  <a:lnTo>
                    <a:pt x="128965" y="306325"/>
                  </a:lnTo>
                  <a:lnTo>
                    <a:pt x="8143" y="243132"/>
                  </a:lnTo>
                  <a:lnTo>
                    <a:pt x="9328" y="240354"/>
                  </a:lnTo>
                  <a:lnTo>
                    <a:pt x="48251" y="260712"/>
                  </a:lnTo>
                  <a:lnTo>
                    <a:pt x="1830026" y="710432"/>
                  </a:lnTo>
                  <a:close/>
                </a:path>
                <a:path w="5544819" h="1604010">
                  <a:moveTo>
                    <a:pt x="593074" y="0"/>
                  </a:moveTo>
                  <a:lnTo>
                    <a:pt x="48251" y="260712"/>
                  </a:lnTo>
                  <a:lnTo>
                    <a:pt x="9328" y="240354"/>
                  </a:lnTo>
                  <a:lnTo>
                    <a:pt x="14643" y="227888"/>
                  </a:lnTo>
                  <a:lnTo>
                    <a:pt x="36381" y="239258"/>
                  </a:lnTo>
                  <a:lnTo>
                    <a:pt x="536468" y="0"/>
                  </a:lnTo>
                  <a:lnTo>
                    <a:pt x="593074" y="0"/>
                  </a:lnTo>
                  <a:close/>
                </a:path>
                <a:path w="5544819" h="1604010">
                  <a:moveTo>
                    <a:pt x="138389" y="0"/>
                  </a:moveTo>
                  <a:lnTo>
                    <a:pt x="36381" y="239258"/>
                  </a:lnTo>
                  <a:lnTo>
                    <a:pt x="14643" y="227888"/>
                  </a:lnTo>
                  <a:lnTo>
                    <a:pt x="111804" y="0"/>
                  </a:lnTo>
                  <a:lnTo>
                    <a:pt x="138389" y="0"/>
                  </a:lnTo>
                  <a:close/>
                </a:path>
                <a:path w="5544819" h="1604010">
                  <a:moveTo>
                    <a:pt x="2350085" y="0"/>
                  </a:moveTo>
                  <a:lnTo>
                    <a:pt x="1972284" y="722332"/>
                  </a:lnTo>
                  <a:lnTo>
                    <a:pt x="1936283" y="703503"/>
                  </a:lnTo>
                  <a:lnTo>
                    <a:pt x="1939369" y="676033"/>
                  </a:lnTo>
                  <a:lnTo>
                    <a:pt x="1962628" y="688198"/>
                  </a:lnTo>
                  <a:lnTo>
                    <a:pt x="2322558" y="0"/>
                  </a:lnTo>
                  <a:lnTo>
                    <a:pt x="2350085" y="0"/>
                  </a:lnTo>
                  <a:close/>
                </a:path>
                <a:path w="5544819" h="1604010">
                  <a:moveTo>
                    <a:pt x="2039944" y="0"/>
                  </a:moveTo>
                  <a:lnTo>
                    <a:pt x="1962628" y="688198"/>
                  </a:lnTo>
                  <a:lnTo>
                    <a:pt x="1939369" y="676033"/>
                  </a:lnTo>
                  <a:lnTo>
                    <a:pt x="2015311" y="0"/>
                  </a:lnTo>
                  <a:lnTo>
                    <a:pt x="2039944" y="0"/>
                  </a:lnTo>
                  <a:close/>
                </a:path>
                <a:path w="5544819" h="1604010">
                  <a:moveTo>
                    <a:pt x="4182960" y="26984"/>
                  </a:moveTo>
                  <a:lnTo>
                    <a:pt x="4228955" y="51040"/>
                  </a:lnTo>
                  <a:lnTo>
                    <a:pt x="3292316" y="59701"/>
                  </a:lnTo>
                  <a:lnTo>
                    <a:pt x="4014702" y="1434685"/>
                  </a:lnTo>
                  <a:lnTo>
                    <a:pt x="3976559" y="1414735"/>
                  </a:lnTo>
                  <a:lnTo>
                    <a:pt x="3270725" y="71251"/>
                  </a:lnTo>
                  <a:lnTo>
                    <a:pt x="3235874" y="53023"/>
                  </a:lnTo>
                  <a:lnTo>
                    <a:pt x="3248441" y="46366"/>
                  </a:lnTo>
                  <a:lnTo>
                    <a:pt x="3180036" y="0"/>
                  </a:lnTo>
                  <a:lnTo>
                    <a:pt x="3213974" y="0"/>
                  </a:lnTo>
                  <a:lnTo>
                    <a:pt x="3256523" y="22254"/>
                  </a:lnTo>
                  <a:lnTo>
                    <a:pt x="3256419" y="21454"/>
                  </a:lnTo>
                  <a:lnTo>
                    <a:pt x="3282898" y="35303"/>
                  </a:lnTo>
                  <a:lnTo>
                    <a:pt x="4182960" y="26984"/>
                  </a:lnTo>
                  <a:close/>
                </a:path>
                <a:path w="5544819" h="1604010">
                  <a:moveTo>
                    <a:pt x="4393276" y="0"/>
                  </a:moveTo>
                  <a:lnTo>
                    <a:pt x="4254258" y="47813"/>
                  </a:lnTo>
                  <a:lnTo>
                    <a:pt x="4038843" y="1438749"/>
                  </a:lnTo>
                  <a:lnTo>
                    <a:pt x="4015928" y="1426764"/>
                  </a:lnTo>
                  <a:lnTo>
                    <a:pt x="4228955" y="51040"/>
                  </a:lnTo>
                  <a:lnTo>
                    <a:pt x="4182960" y="26984"/>
                  </a:lnTo>
                  <a:lnTo>
                    <a:pt x="4218091" y="26659"/>
                  </a:lnTo>
                  <a:lnTo>
                    <a:pt x="4196894" y="0"/>
                  </a:lnTo>
                  <a:lnTo>
                    <a:pt x="4220034" y="0"/>
                  </a:lnTo>
                  <a:lnTo>
                    <a:pt x="4233968" y="7287"/>
                  </a:lnTo>
                  <a:lnTo>
                    <a:pt x="4234660" y="0"/>
                  </a:lnTo>
                  <a:lnTo>
                    <a:pt x="4248551" y="0"/>
                  </a:lnTo>
                  <a:lnTo>
                    <a:pt x="4276117" y="14417"/>
                  </a:lnTo>
                  <a:lnTo>
                    <a:pt x="4318036" y="0"/>
                  </a:lnTo>
                  <a:lnTo>
                    <a:pt x="4393276" y="0"/>
                  </a:lnTo>
                  <a:close/>
                </a:path>
                <a:path w="5544819" h="1604010">
                  <a:moveTo>
                    <a:pt x="3223690" y="0"/>
                  </a:moveTo>
                  <a:lnTo>
                    <a:pt x="3256523" y="22254"/>
                  </a:lnTo>
                  <a:lnTo>
                    <a:pt x="3213974" y="0"/>
                  </a:lnTo>
                  <a:lnTo>
                    <a:pt x="3223690" y="0"/>
                  </a:lnTo>
                  <a:close/>
                </a:path>
                <a:path w="5544819" h="1604010">
                  <a:moveTo>
                    <a:pt x="3278304" y="0"/>
                  </a:moveTo>
                  <a:lnTo>
                    <a:pt x="3282898" y="35303"/>
                  </a:lnTo>
                  <a:lnTo>
                    <a:pt x="3256419" y="21454"/>
                  </a:lnTo>
                  <a:lnTo>
                    <a:pt x="3253627" y="0"/>
                  </a:lnTo>
                  <a:lnTo>
                    <a:pt x="3278304" y="0"/>
                  </a:lnTo>
                  <a:close/>
                </a:path>
                <a:path w="5544819" h="1604010">
                  <a:moveTo>
                    <a:pt x="4228173" y="0"/>
                  </a:moveTo>
                  <a:lnTo>
                    <a:pt x="4233968" y="7287"/>
                  </a:lnTo>
                  <a:lnTo>
                    <a:pt x="4220034" y="0"/>
                  </a:lnTo>
                  <a:lnTo>
                    <a:pt x="4228173" y="0"/>
                  </a:lnTo>
                  <a:close/>
                </a:path>
                <a:path w="5544819" h="1604010">
                  <a:moveTo>
                    <a:pt x="4286640" y="0"/>
                  </a:moveTo>
                  <a:lnTo>
                    <a:pt x="4276117" y="14417"/>
                  </a:lnTo>
                  <a:lnTo>
                    <a:pt x="4248551" y="0"/>
                  </a:lnTo>
                  <a:lnTo>
                    <a:pt x="4286640" y="0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677455" y="0"/>
              <a:ext cx="4610543" cy="60126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1944889" y="6670182"/>
            <a:ext cx="6343109" cy="3616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54462" y="5912418"/>
            <a:ext cx="3388360" cy="4359910"/>
          </a:xfrm>
          <a:custGeom>
            <a:avLst/>
            <a:gdLst/>
            <a:ahLst/>
            <a:cxnLst/>
            <a:rect l="l" t="t" r="r" b="b"/>
            <a:pathLst>
              <a:path w="3388360" h="4359909">
                <a:moveTo>
                  <a:pt x="3253576" y="4359846"/>
                </a:moveTo>
                <a:lnTo>
                  <a:pt x="134476" y="4359846"/>
                </a:lnTo>
                <a:lnTo>
                  <a:pt x="92092" y="4352983"/>
                </a:lnTo>
                <a:lnTo>
                  <a:pt x="55163" y="4333848"/>
                </a:lnTo>
                <a:lnTo>
                  <a:pt x="26010" y="4304694"/>
                </a:lnTo>
                <a:lnTo>
                  <a:pt x="6876" y="4267761"/>
                </a:lnTo>
                <a:lnTo>
                  <a:pt x="0" y="4225290"/>
                </a:lnTo>
                <a:lnTo>
                  <a:pt x="0" y="134568"/>
                </a:lnTo>
                <a:lnTo>
                  <a:pt x="6876" y="92097"/>
                </a:lnTo>
                <a:lnTo>
                  <a:pt x="26010" y="55164"/>
                </a:lnTo>
                <a:lnTo>
                  <a:pt x="55163" y="26010"/>
                </a:lnTo>
                <a:lnTo>
                  <a:pt x="92092" y="6876"/>
                </a:lnTo>
                <a:lnTo>
                  <a:pt x="134556" y="0"/>
                </a:lnTo>
                <a:lnTo>
                  <a:pt x="3253496" y="0"/>
                </a:lnTo>
                <a:lnTo>
                  <a:pt x="3295953" y="6876"/>
                </a:lnTo>
                <a:lnTo>
                  <a:pt x="3332876" y="26010"/>
                </a:lnTo>
                <a:lnTo>
                  <a:pt x="3362025" y="55164"/>
                </a:lnTo>
                <a:lnTo>
                  <a:pt x="3381159" y="92097"/>
                </a:lnTo>
                <a:lnTo>
                  <a:pt x="3388034" y="134568"/>
                </a:lnTo>
                <a:lnTo>
                  <a:pt x="3388034" y="4225290"/>
                </a:lnTo>
                <a:lnTo>
                  <a:pt x="3381159" y="4267761"/>
                </a:lnTo>
                <a:lnTo>
                  <a:pt x="3362025" y="4304694"/>
                </a:lnTo>
                <a:lnTo>
                  <a:pt x="3332876" y="4333848"/>
                </a:lnTo>
                <a:lnTo>
                  <a:pt x="3295953" y="4352983"/>
                </a:lnTo>
                <a:lnTo>
                  <a:pt x="3253576" y="4359846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01141" y="1219199"/>
            <a:ext cx="3826510" cy="4359910"/>
          </a:xfrm>
          <a:custGeom>
            <a:avLst/>
            <a:gdLst/>
            <a:ahLst/>
            <a:cxnLst/>
            <a:rect l="l" t="t" r="r" b="b"/>
            <a:pathLst>
              <a:path w="3826509" h="4359910">
                <a:moveTo>
                  <a:pt x="3691897" y="4359846"/>
                </a:moveTo>
                <a:lnTo>
                  <a:pt x="134484" y="4359846"/>
                </a:lnTo>
                <a:lnTo>
                  <a:pt x="92089" y="4352982"/>
                </a:lnTo>
                <a:lnTo>
                  <a:pt x="55156" y="4333847"/>
                </a:lnTo>
                <a:lnTo>
                  <a:pt x="26003" y="4304693"/>
                </a:lnTo>
                <a:lnTo>
                  <a:pt x="6868" y="4267761"/>
                </a:lnTo>
                <a:lnTo>
                  <a:pt x="0" y="4225337"/>
                </a:lnTo>
                <a:lnTo>
                  <a:pt x="0" y="134508"/>
                </a:lnTo>
                <a:lnTo>
                  <a:pt x="6868" y="92091"/>
                </a:lnTo>
                <a:lnTo>
                  <a:pt x="26003" y="55163"/>
                </a:lnTo>
                <a:lnTo>
                  <a:pt x="55156" y="26010"/>
                </a:lnTo>
                <a:lnTo>
                  <a:pt x="92089" y="6875"/>
                </a:lnTo>
                <a:lnTo>
                  <a:pt x="134559" y="0"/>
                </a:lnTo>
                <a:lnTo>
                  <a:pt x="3691822" y="0"/>
                </a:lnTo>
                <a:lnTo>
                  <a:pt x="3734292" y="6875"/>
                </a:lnTo>
                <a:lnTo>
                  <a:pt x="3771225" y="26010"/>
                </a:lnTo>
                <a:lnTo>
                  <a:pt x="3800379" y="55163"/>
                </a:lnTo>
                <a:lnTo>
                  <a:pt x="3819514" y="92091"/>
                </a:lnTo>
                <a:lnTo>
                  <a:pt x="3826382" y="134508"/>
                </a:lnTo>
                <a:lnTo>
                  <a:pt x="3826382" y="4225337"/>
                </a:lnTo>
                <a:lnTo>
                  <a:pt x="3819514" y="4267761"/>
                </a:lnTo>
                <a:lnTo>
                  <a:pt x="3800379" y="4304693"/>
                </a:lnTo>
                <a:lnTo>
                  <a:pt x="3771225" y="4333847"/>
                </a:lnTo>
                <a:lnTo>
                  <a:pt x="3734292" y="4352982"/>
                </a:lnTo>
                <a:lnTo>
                  <a:pt x="3691897" y="4359846"/>
                </a:lnTo>
                <a:close/>
              </a:path>
            </a:pathLst>
          </a:custGeom>
          <a:solidFill>
            <a:srgbClr val="D5E7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525774" y="0"/>
            <a:ext cx="4762225" cy="6669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10800" y="0"/>
            <a:ext cx="988314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95"/>
              <a:t>ALGORITHM</a:t>
            </a:r>
            <a:r>
              <a:rPr dirty="0" sz="8000" spc="55"/>
              <a:t> </a:t>
            </a:r>
            <a:r>
              <a:rPr dirty="0" sz="8000" spc="140"/>
              <a:t>USED:</a:t>
            </a:r>
            <a:endParaRPr sz="8000"/>
          </a:p>
        </p:txBody>
      </p:sp>
      <p:sp>
        <p:nvSpPr>
          <p:cNvPr id="15" name="object 15"/>
          <p:cNvSpPr/>
          <p:nvPr/>
        </p:nvSpPr>
        <p:spPr>
          <a:xfrm>
            <a:off x="581427" y="2874376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1427" y="3617326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1427" y="4360276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6917222" y="5912418"/>
            <a:ext cx="3388360" cy="4359910"/>
            <a:chOff x="6917222" y="5912418"/>
            <a:chExt cx="3388360" cy="4359910"/>
          </a:xfrm>
        </p:grpSpPr>
        <p:sp>
          <p:nvSpPr>
            <p:cNvPr id="19" name="object 19"/>
            <p:cNvSpPr/>
            <p:nvPr/>
          </p:nvSpPr>
          <p:spPr>
            <a:xfrm>
              <a:off x="6917222" y="5912418"/>
              <a:ext cx="3388360" cy="4359910"/>
            </a:xfrm>
            <a:custGeom>
              <a:avLst/>
              <a:gdLst/>
              <a:ahLst/>
              <a:cxnLst/>
              <a:rect l="l" t="t" r="r" b="b"/>
              <a:pathLst>
                <a:path w="3388359" h="4359909">
                  <a:moveTo>
                    <a:pt x="3253576" y="4359846"/>
                  </a:moveTo>
                  <a:lnTo>
                    <a:pt x="134458" y="4359846"/>
                  </a:lnTo>
                  <a:lnTo>
                    <a:pt x="92081" y="4352983"/>
                  </a:lnTo>
                  <a:lnTo>
                    <a:pt x="55158" y="4333848"/>
                  </a:lnTo>
                  <a:lnTo>
                    <a:pt x="26008" y="4304694"/>
                  </a:lnTo>
                  <a:lnTo>
                    <a:pt x="6875" y="4267761"/>
                  </a:lnTo>
                  <a:lnTo>
                    <a:pt x="0" y="4225290"/>
                  </a:lnTo>
                  <a:lnTo>
                    <a:pt x="0" y="134569"/>
                  </a:lnTo>
                  <a:lnTo>
                    <a:pt x="6875" y="92097"/>
                  </a:lnTo>
                  <a:lnTo>
                    <a:pt x="26008" y="55164"/>
                  </a:lnTo>
                  <a:lnTo>
                    <a:pt x="55158" y="26010"/>
                  </a:lnTo>
                  <a:lnTo>
                    <a:pt x="92081" y="6876"/>
                  </a:lnTo>
                  <a:lnTo>
                    <a:pt x="134538" y="0"/>
                  </a:lnTo>
                  <a:lnTo>
                    <a:pt x="3253496" y="0"/>
                  </a:lnTo>
                  <a:lnTo>
                    <a:pt x="3295953" y="6876"/>
                  </a:lnTo>
                  <a:lnTo>
                    <a:pt x="3332876" y="26010"/>
                  </a:lnTo>
                  <a:lnTo>
                    <a:pt x="3362026" y="55164"/>
                  </a:lnTo>
                  <a:lnTo>
                    <a:pt x="3381159" y="92097"/>
                  </a:lnTo>
                  <a:lnTo>
                    <a:pt x="3388034" y="134569"/>
                  </a:lnTo>
                  <a:lnTo>
                    <a:pt x="3388034" y="4225290"/>
                  </a:lnTo>
                  <a:lnTo>
                    <a:pt x="3381159" y="4267761"/>
                  </a:lnTo>
                  <a:lnTo>
                    <a:pt x="3362026" y="4304694"/>
                  </a:lnTo>
                  <a:lnTo>
                    <a:pt x="3332876" y="4333848"/>
                  </a:lnTo>
                  <a:lnTo>
                    <a:pt x="3295953" y="4352983"/>
                  </a:lnTo>
                  <a:lnTo>
                    <a:pt x="3253576" y="4359846"/>
                  </a:lnTo>
                  <a:close/>
                </a:path>
              </a:pathLst>
            </a:custGeom>
            <a:solidFill>
              <a:srgbClr val="D5E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276277" y="7576489"/>
              <a:ext cx="66675" cy="666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76277" y="8262289"/>
              <a:ext cx="66675" cy="666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76277" y="8605189"/>
              <a:ext cx="66675" cy="666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276277" y="9290989"/>
              <a:ext cx="66675" cy="666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26607" y="1476564"/>
            <a:ext cx="3233420" cy="3790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26794">
              <a:lnSpc>
                <a:spcPct val="108300"/>
              </a:lnSpc>
              <a:spcBef>
                <a:spcPts val="100"/>
              </a:spcBef>
            </a:pPr>
            <a:r>
              <a:rPr dirty="0" sz="3000" spc="-60">
                <a:solidFill>
                  <a:srgbClr val="263383"/>
                </a:solidFill>
                <a:latin typeface="Arial"/>
                <a:cs typeface="Arial"/>
              </a:rPr>
              <a:t>01.Gaussian  </a:t>
            </a:r>
            <a:r>
              <a:rPr dirty="0" sz="3000" spc="55">
                <a:solidFill>
                  <a:srgbClr val="263383"/>
                </a:solidFill>
                <a:latin typeface="Arial"/>
                <a:cs typeface="Arial"/>
              </a:rPr>
              <a:t>Naive</a:t>
            </a:r>
            <a:r>
              <a:rPr dirty="0" sz="3000" spc="-13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000" spc="25">
                <a:solidFill>
                  <a:srgbClr val="263383"/>
                </a:solidFill>
                <a:latin typeface="Arial"/>
                <a:cs typeface="Arial"/>
              </a:rPr>
              <a:t>Bayes</a:t>
            </a:r>
            <a:endParaRPr sz="3000">
              <a:latin typeface="Arial"/>
              <a:cs typeface="Arial"/>
            </a:endParaRPr>
          </a:p>
          <a:p>
            <a:pPr marL="262255" marR="290830">
              <a:lnSpc>
                <a:spcPct val="135400"/>
              </a:lnSpc>
              <a:spcBef>
                <a:spcPts val="1365"/>
              </a:spcBef>
            </a:pPr>
            <a:r>
              <a:rPr dirty="0" sz="1800" spc="45">
                <a:solidFill>
                  <a:srgbClr val="263383"/>
                </a:solidFill>
                <a:latin typeface="Arial"/>
                <a:cs typeface="Arial"/>
              </a:rPr>
              <a:t>probabilistic machine  </a:t>
            </a:r>
            <a:r>
              <a:rPr dirty="0" sz="1800" spc="40">
                <a:solidFill>
                  <a:srgbClr val="263383"/>
                </a:solidFill>
                <a:latin typeface="Arial"/>
                <a:cs typeface="Arial"/>
              </a:rPr>
              <a:t>learning </a:t>
            </a:r>
            <a:r>
              <a:rPr dirty="0" sz="1800" spc="60">
                <a:solidFill>
                  <a:srgbClr val="263383"/>
                </a:solidFill>
                <a:latin typeface="Arial"/>
                <a:cs typeface="Arial"/>
              </a:rPr>
              <a:t>algorithm  </a:t>
            </a:r>
            <a:r>
              <a:rPr dirty="0" sz="1800" spc="30">
                <a:solidFill>
                  <a:srgbClr val="263383"/>
                </a:solidFill>
                <a:latin typeface="Arial"/>
                <a:cs typeface="Arial"/>
              </a:rPr>
              <a:t>classify </a:t>
            </a:r>
            <a:r>
              <a:rPr dirty="0" sz="1800" spc="70">
                <a:solidFill>
                  <a:srgbClr val="263383"/>
                </a:solidFill>
                <a:latin typeface="Arial"/>
                <a:cs typeface="Arial"/>
              </a:rPr>
              <a:t>network </a:t>
            </a:r>
            <a:r>
              <a:rPr dirty="0" sz="1800" spc="50">
                <a:solidFill>
                  <a:srgbClr val="263383"/>
                </a:solidFill>
                <a:latin typeface="Arial"/>
                <a:cs typeface="Arial"/>
              </a:rPr>
              <a:t>traffic</a:t>
            </a:r>
            <a:r>
              <a:rPr dirty="0" sz="1800" spc="-30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63383"/>
                </a:solidFill>
                <a:latin typeface="Arial"/>
                <a:cs typeface="Arial"/>
              </a:rPr>
              <a:t>as  </a:t>
            </a:r>
            <a:r>
              <a:rPr dirty="0" sz="1800" spc="55">
                <a:solidFill>
                  <a:srgbClr val="263383"/>
                </a:solidFill>
                <a:latin typeface="Arial"/>
                <a:cs typeface="Arial"/>
              </a:rPr>
              <a:t>normal </a:t>
            </a:r>
            <a:r>
              <a:rPr dirty="0" sz="1800" spc="45">
                <a:solidFill>
                  <a:srgbClr val="263383"/>
                </a:solidFill>
                <a:latin typeface="Arial"/>
                <a:cs typeface="Arial"/>
              </a:rPr>
              <a:t>or </a:t>
            </a:r>
            <a:r>
              <a:rPr dirty="0" sz="1800" spc="40">
                <a:solidFill>
                  <a:srgbClr val="263383"/>
                </a:solidFill>
                <a:latin typeface="Arial"/>
                <a:cs typeface="Arial"/>
              </a:rPr>
              <a:t>malicious  </a:t>
            </a:r>
            <a:r>
              <a:rPr dirty="0" sz="1800" spc="45">
                <a:solidFill>
                  <a:srgbClr val="263383"/>
                </a:solidFill>
                <a:latin typeface="Arial"/>
                <a:cs typeface="Arial"/>
              </a:rPr>
              <a:t>calculates</a:t>
            </a:r>
            <a:r>
              <a:rPr dirty="0" sz="18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263383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262255" marR="5080">
              <a:lnSpc>
                <a:spcPct val="135400"/>
              </a:lnSpc>
            </a:pPr>
            <a:r>
              <a:rPr dirty="0" sz="1800" spc="25">
                <a:solidFill>
                  <a:srgbClr val="263383"/>
                </a:solidFill>
                <a:latin typeface="Arial"/>
                <a:cs typeface="Arial"/>
              </a:rPr>
              <a:t>probability(assigns </a:t>
            </a:r>
            <a:r>
              <a:rPr dirty="0" sz="1800" spc="65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1800" spc="-14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263383"/>
                </a:solidFill>
                <a:latin typeface="Arial"/>
                <a:cs typeface="Arial"/>
              </a:rPr>
              <a:t>label  </a:t>
            </a:r>
            <a:r>
              <a:rPr dirty="0" sz="1800" spc="70">
                <a:solidFill>
                  <a:srgbClr val="263383"/>
                </a:solidFill>
                <a:latin typeface="Arial"/>
                <a:cs typeface="Arial"/>
              </a:rPr>
              <a:t>with </a:t>
            </a:r>
            <a:r>
              <a:rPr dirty="0" sz="1800" spc="65">
                <a:solidFill>
                  <a:srgbClr val="263383"/>
                </a:solidFill>
                <a:latin typeface="Arial"/>
                <a:cs typeface="Arial"/>
              </a:rPr>
              <a:t>the </a:t>
            </a:r>
            <a:r>
              <a:rPr dirty="0" sz="1800" spc="40">
                <a:solidFill>
                  <a:srgbClr val="263383"/>
                </a:solidFill>
                <a:latin typeface="Arial"/>
                <a:cs typeface="Arial"/>
              </a:rPr>
              <a:t>highest</a:t>
            </a:r>
            <a:r>
              <a:rPr dirty="0" sz="1800" spc="-29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800" spc="40">
                <a:solidFill>
                  <a:srgbClr val="263383"/>
                </a:solidFill>
                <a:latin typeface="Arial"/>
                <a:cs typeface="Arial"/>
              </a:rPr>
              <a:t>probability)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36109" y="2871645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836109" y="3262170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36109" y="4043220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851786" y="1476564"/>
            <a:ext cx="3195320" cy="3523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64590">
              <a:lnSpc>
                <a:spcPct val="108300"/>
              </a:lnSpc>
              <a:spcBef>
                <a:spcPts val="100"/>
              </a:spcBef>
            </a:pPr>
            <a:r>
              <a:rPr dirty="0" sz="3000" spc="165">
                <a:solidFill>
                  <a:srgbClr val="263383"/>
                </a:solidFill>
                <a:latin typeface="Arial"/>
                <a:cs typeface="Arial"/>
              </a:rPr>
              <a:t>0</a:t>
            </a:r>
            <a:r>
              <a:rPr dirty="0" sz="3000" spc="-110">
                <a:solidFill>
                  <a:srgbClr val="263383"/>
                </a:solidFill>
                <a:latin typeface="Arial"/>
                <a:cs typeface="Arial"/>
              </a:rPr>
              <a:t>2</a:t>
            </a:r>
            <a:r>
              <a:rPr dirty="0" sz="3000" spc="-270">
                <a:solidFill>
                  <a:srgbClr val="263383"/>
                </a:solidFill>
                <a:latin typeface="Arial"/>
                <a:cs typeface="Arial"/>
              </a:rPr>
              <a:t>.</a:t>
            </a:r>
            <a:r>
              <a:rPr dirty="0" sz="3000" spc="-25">
                <a:solidFill>
                  <a:srgbClr val="263383"/>
                </a:solidFill>
                <a:latin typeface="Arial"/>
                <a:cs typeface="Arial"/>
              </a:rPr>
              <a:t>D</a:t>
            </a:r>
            <a:r>
              <a:rPr dirty="0" sz="3000" spc="90">
                <a:solidFill>
                  <a:srgbClr val="263383"/>
                </a:solidFill>
                <a:latin typeface="Arial"/>
                <a:cs typeface="Arial"/>
              </a:rPr>
              <a:t>e</a:t>
            </a:r>
            <a:r>
              <a:rPr dirty="0" sz="3000" spc="145">
                <a:solidFill>
                  <a:srgbClr val="263383"/>
                </a:solidFill>
                <a:latin typeface="Arial"/>
                <a:cs typeface="Arial"/>
              </a:rPr>
              <a:t>c</a:t>
            </a:r>
            <a:r>
              <a:rPr dirty="0" sz="3000" spc="-15">
                <a:solidFill>
                  <a:srgbClr val="263383"/>
                </a:solidFill>
                <a:latin typeface="Arial"/>
                <a:cs typeface="Arial"/>
              </a:rPr>
              <a:t>i</a:t>
            </a:r>
            <a:r>
              <a:rPr dirty="0" sz="3000" spc="-40">
                <a:solidFill>
                  <a:srgbClr val="263383"/>
                </a:solidFill>
                <a:latin typeface="Arial"/>
                <a:cs typeface="Arial"/>
              </a:rPr>
              <a:t>s</a:t>
            </a:r>
            <a:r>
              <a:rPr dirty="0" sz="3000" spc="-15">
                <a:solidFill>
                  <a:srgbClr val="263383"/>
                </a:solidFill>
                <a:latin typeface="Arial"/>
                <a:cs typeface="Arial"/>
              </a:rPr>
              <a:t>i</a:t>
            </a:r>
            <a:r>
              <a:rPr dirty="0" sz="3000" spc="114">
                <a:solidFill>
                  <a:srgbClr val="263383"/>
                </a:solidFill>
                <a:latin typeface="Arial"/>
                <a:cs typeface="Arial"/>
              </a:rPr>
              <a:t>o</a:t>
            </a:r>
            <a:r>
              <a:rPr dirty="0" sz="3000" spc="50">
                <a:solidFill>
                  <a:srgbClr val="263383"/>
                </a:solidFill>
                <a:latin typeface="Arial"/>
                <a:cs typeface="Arial"/>
              </a:rPr>
              <a:t>n  </a:t>
            </a:r>
            <a:r>
              <a:rPr dirty="0" sz="3000" spc="55">
                <a:solidFill>
                  <a:srgbClr val="263383"/>
                </a:solidFill>
                <a:latin typeface="Arial"/>
                <a:cs typeface="Arial"/>
              </a:rPr>
              <a:t>Tree</a:t>
            </a:r>
            <a:endParaRPr sz="3000">
              <a:latin typeface="Arial"/>
              <a:cs typeface="Arial"/>
            </a:endParaRPr>
          </a:p>
          <a:p>
            <a:pPr marL="203835" marR="5080">
              <a:lnSpc>
                <a:spcPct val="134900"/>
              </a:lnSpc>
              <a:spcBef>
                <a:spcPts val="1290"/>
              </a:spcBef>
            </a:pPr>
            <a:r>
              <a:rPr dirty="0" sz="1900" spc="50">
                <a:solidFill>
                  <a:srgbClr val="263383"/>
                </a:solidFill>
                <a:latin typeface="Arial"/>
                <a:cs typeface="Arial"/>
              </a:rPr>
              <a:t>create </a:t>
            </a:r>
            <a:r>
              <a:rPr dirty="0" sz="1900" spc="-25">
                <a:solidFill>
                  <a:srgbClr val="263383"/>
                </a:solidFill>
                <a:latin typeface="Arial"/>
                <a:cs typeface="Arial"/>
              </a:rPr>
              <a:t>a </a:t>
            </a:r>
            <a:r>
              <a:rPr dirty="0" sz="1900" spc="65">
                <a:solidFill>
                  <a:srgbClr val="263383"/>
                </a:solidFill>
                <a:latin typeface="Arial"/>
                <a:cs typeface="Arial"/>
              </a:rPr>
              <a:t>tree-like</a:t>
            </a:r>
            <a:r>
              <a:rPr dirty="0" sz="1900" spc="-204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900" spc="55">
                <a:solidFill>
                  <a:srgbClr val="263383"/>
                </a:solidFill>
                <a:latin typeface="Arial"/>
                <a:cs typeface="Arial"/>
              </a:rPr>
              <a:t>structure  </a:t>
            </a:r>
            <a:r>
              <a:rPr dirty="0" sz="1900" spc="60">
                <a:solidFill>
                  <a:srgbClr val="263383"/>
                </a:solidFill>
                <a:latin typeface="Arial"/>
                <a:cs typeface="Arial"/>
              </a:rPr>
              <a:t>select </a:t>
            </a:r>
            <a:r>
              <a:rPr dirty="0" sz="1900" spc="65">
                <a:solidFill>
                  <a:srgbClr val="263383"/>
                </a:solidFill>
                <a:latin typeface="Arial"/>
                <a:cs typeface="Arial"/>
              </a:rPr>
              <a:t>important </a:t>
            </a:r>
            <a:r>
              <a:rPr dirty="0" sz="1900" spc="40">
                <a:solidFill>
                  <a:srgbClr val="263383"/>
                </a:solidFill>
                <a:latin typeface="Arial"/>
                <a:cs typeface="Arial"/>
              </a:rPr>
              <a:t>features  </a:t>
            </a:r>
            <a:r>
              <a:rPr dirty="0" sz="1900" spc="65">
                <a:solidFill>
                  <a:srgbClr val="263383"/>
                </a:solidFill>
                <a:latin typeface="Arial"/>
                <a:cs typeface="Arial"/>
              </a:rPr>
              <a:t>for </a:t>
            </a:r>
            <a:r>
              <a:rPr dirty="0" sz="1900" spc="35">
                <a:solidFill>
                  <a:srgbClr val="263383"/>
                </a:solidFill>
                <a:latin typeface="Arial"/>
                <a:cs typeface="Arial"/>
              </a:rPr>
              <a:t>intrusion </a:t>
            </a:r>
            <a:r>
              <a:rPr dirty="0" sz="1900" spc="50">
                <a:solidFill>
                  <a:srgbClr val="263383"/>
                </a:solidFill>
                <a:latin typeface="Arial"/>
                <a:cs typeface="Arial"/>
              </a:rPr>
              <a:t>detection,  </a:t>
            </a:r>
            <a:r>
              <a:rPr dirty="0" sz="1900" spc="35">
                <a:solidFill>
                  <a:srgbClr val="263383"/>
                </a:solidFill>
                <a:latin typeface="Arial"/>
                <a:cs typeface="Arial"/>
              </a:rPr>
              <a:t>aiding </a:t>
            </a:r>
            <a:r>
              <a:rPr dirty="0" sz="1900" spc="25">
                <a:solidFill>
                  <a:srgbClr val="263383"/>
                </a:solidFill>
                <a:latin typeface="Arial"/>
                <a:cs typeface="Arial"/>
              </a:rPr>
              <a:t>analysts </a:t>
            </a:r>
            <a:r>
              <a:rPr dirty="0" sz="1900" spc="15">
                <a:solidFill>
                  <a:srgbClr val="263383"/>
                </a:solidFill>
                <a:latin typeface="Arial"/>
                <a:cs typeface="Arial"/>
              </a:rPr>
              <a:t>in  </a:t>
            </a:r>
            <a:r>
              <a:rPr dirty="0" sz="1900" spc="55">
                <a:solidFill>
                  <a:srgbClr val="263383"/>
                </a:solidFill>
                <a:latin typeface="Arial"/>
                <a:cs typeface="Arial"/>
              </a:rPr>
              <a:t>identifying </a:t>
            </a:r>
            <a:r>
              <a:rPr dirty="0" sz="1900" spc="35">
                <a:solidFill>
                  <a:srgbClr val="263383"/>
                </a:solidFill>
                <a:latin typeface="Arial"/>
                <a:cs typeface="Arial"/>
              </a:rPr>
              <a:t>intrusion  </a:t>
            </a:r>
            <a:r>
              <a:rPr dirty="0" sz="1900" spc="50">
                <a:solidFill>
                  <a:srgbClr val="263383"/>
                </a:solidFill>
                <a:latin typeface="Arial"/>
                <a:cs typeface="Arial"/>
              </a:rPr>
              <a:t>patterns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345168" y="2702493"/>
            <a:ext cx="66675" cy="66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345168" y="3388293"/>
            <a:ext cx="66675" cy="66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345168" y="4074093"/>
            <a:ext cx="66675" cy="66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345168" y="4759893"/>
            <a:ext cx="66675" cy="66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9276842" y="1476564"/>
            <a:ext cx="3070860" cy="3777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49020">
              <a:lnSpc>
                <a:spcPct val="108300"/>
              </a:lnSpc>
              <a:spcBef>
                <a:spcPts val="100"/>
              </a:spcBef>
            </a:pPr>
            <a:r>
              <a:rPr dirty="0" sz="3000" spc="165">
                <a:solidFill>
                  <a:srgbClr val="263383"/>
                </a:solidFill>
                <a:latin typeface="Arial"/>
                <a:cs typeface="Arial"/>
              </a:rPr>
              <a:t>0</a:t>
            </a:r>
            <a:r>
              <a:rPr dirty="0" sz="3000" spc="-70">
                <a:solidFill>
                  <a:srgbClr val="263383"/>
                </a:solidFill>
                <a:latin typeface="Arial"/>
                <a:cs typeface="Arial"/>
              </a:rPr>
              <a:t>3</a:t>
            </a:r>
            <a:r>
              <a:rPr dirty="0" sz="3000" spc="-270">
                <a:solidFill>
                  <a:srgbClr val="263383"/>
                </a:solidFill>
                <a:latin typeface="Arial"/>
                <a:cs typeface="Arial"/>
              </a:rPr>
              <a:t>.</a:t>
            </a:r>
            <a:r>
              <a:rPr dirty="0" sz="3000" spc="-210">
                <a:solidFill>
                  <a:srgbClr val="263383"/>
                </a:solidFill>
                <a:latin typeface="Arial"/>
                <a:cs typeface="Arial"/>
              </a:rPr>
              <a:t>R</a:t>
            </a:r>
            <a:r>
              <a:rPr dirty="0" sz="3000" spc="-35">
                <a:solidFill>
                  <a:srgbClr val="263383"/>
                </a:solidFill>
                <a:latin typeface="Arial"/>
                <a:cs typeface="Arial"/>
              </a:rPr>
              <a:t>a</a:t>
            </a:r>
            <a:r>
              <a:rPr dirty="0" sz="3000" spc="80">
                <a:solidFill>
                  <a:srgbClr val="263383"/>
                </a:solidFill>
                <a:latin typeface="Arial"/>
                <a:cs typeface="Arial"/>
              </a:rPr>
              <a:t>n</a:t>
            </a:r>
            <a:r>
              <a:rPr dirty="0" sz="3000" spc="195">
                <a:solidFill>
                  <a:srgbClr val="263383"/>
                </a:solidFill>
                <a:latin typeface="Arial"/>
                <a:cs typeface="Arial"/>
              </a:rPr>
              <a:t>d</a:t>
            </a:r>
            <a:r>
              <a:rPr dirty="0" sz="3000" spc="114">
                <a:solidFill>
                  <a:srgbClr val="263383"/>
                </a:solidFill>
                <a:latin typeface="Arial"/>
                <a:cs typeface="Arial"/>
              </a:rPr>
              <a:t>o</a:t>
            </a:r>
            <a:r>
              <a:rPr dirty="0" sz="3000" spc="140">
                <a:solidFill>
                  <a:srgbClr val="263383"/>
                </a:solidFill>
                <a:latin typeface="Arial"/>
                <a:cs typeface="Arial"/>
              </a:rPr>
              <a:t>m  </a:t>
            </a:r>
            <a:r>
              <a:rPr dirty="0" sz="3000" spc="55">
                <a:solidFill>
                  <a:srgbClr val="263383"/>
                </a:solidFill>
                <a:latin typeface="Arial"/>
                <a:cs typeface="Arial"/>
              </a:rPr>
              <a:t>Forest</a:t>
            </a:r>
            <a:endParaRPr sz="3000">
              <a:latin typeface="Arial"/>
              <a:cs typeface="Arial"/>
            </a:endParaRPr>
          </a:p>
          <a:p>
            <a:pPr marL="261620" marR="65405">
              <a:lnSpc>
                <a:spcPct val="132400"/>
              </a:lnSpc>
              <a:spcBef>
                <a:spcPts val="140"/>
              </a:spcBef>
            </a:pPr>
            <a:r>
              <a:rPr dirty="0" sz="1700" spc="45">
                <a:solidFill>
                  <a:srgbClr val="263383"/>
                </a:solidFill>
                <a:latin typeface="Arial"/>
                <a:cs typeface="Arial"/>
              </a:rPr>
              <a:t>combines </a:t>
            </a:r>
            <a:r>
              <a:rPr dirty="0" sz="1700" spc="65">
                <a:solidFill>
                  <a:srgbClr val="263383"/>
                </a:solidFill>
                <a:latin typeface="Arial"/>
                <a:cs typeface="Arial"/>
              </a:rPr>
              <a:t>multiple</a:t>
            </a:r>
            <a:r>
              <a:rPr dirty="0" sz="1700" spc="-1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30">
                <a:solidFill>
                  <a:srgbClr val="263383"/>
                </a:solidFill>
                <a:latin typeface="Arial"/>
                <a:cs typeface="Arial"/>
              </a:rPr>
              <a:t>decision  trees</a:t>
            </a:r>
            <a:endParaRPr sz="1700">
              <a:latin typeface="Arial"/>
              <a:cs typeface="Arial"/>
            </a:endParaRPr>
          </a:p>
          <a:p>
            <a:pPr marL="261620" marR="484505" indent="54610">
              <a:lnSpc>
                <a:spcPct val="132400"/>
              </a:lnSpc>
            </a:pPr>
            <a:r>
              <a:rPr dirty="0" sz="1700" spc="25">
                <a:solidFill>
                  <a:srgbClr val="263383"/>
                </a:solidFill>
                <a:latin typeface="Arial"/>
                <a:cs typeface="Arial"/>
              </a:rPr>
              <a:t>can </a:t>
            </a:r>
            <a:r>
              <a:rPr dirty="0" sz="1700" spc="40">
                <a:solidFill>
                  <a:srgbClr val="263383"/>
                </a:solidFill>
                <a:latin typeface="Arial"/>
                <a:cs typeface="Arial"/>
              </a:rPr>
              <a:t>handle </a:t>
            </a:r>
            <a:r>
              <a:rPr dirty="0" sz="1700" spc="50">
                <a:solidFill>
                  <a:srgbClr val="263383"/>
                </a:solidFill>
                <a:latin typeface="Arial"/>
                <a:cs typeface="Arial"/>
              </a:rPr>
              <a:t>mixed</a:t>
            </a:r>
            <a:r>
              <a:rPr dirty="0" sz="1700" spc="-229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30">
                <a:solidFill>
                  <a:srgbClr val="263383"/>
                </a:solidFill>
                <a:latin typeface="Arial"/>
                <a:cs typeface="Arial"/>
              </a:rPr>
              <a:t>data  </a:t>
            </a:r>
            <a:r>
              <a:rPr dirty="0" sz="1700" spc="50">
                <a:solidFill>
                  <a:srgbClr val="263383"/>
                </a:solidFill>
                <a:latin typeface="Arial"/>
                <a:cs typeface="Arial"/>
              </a:rPr>
              <a:t>types</a:t>
            </a:r>
            <a:endParaRPr sz="1700">
              <a:latin typeface="Arial"/>
              <a:cs typeface="Arial"/>
            </a:endParaRPr>
          </a:p>
          <a:p>
            <a:pPr marL="261620" marR="5080">
              <a:lnSpc>
                <a:spcPct val="132400"/>
              </a:lnSpc>
            </a:pPr>
            <a:r>
              <a:rPr dirty="0" sz="1700" spc="30">
                <a:solidFill>
                  <a:srgbClr val="263383"/>
                </a:solidFill>
                <a:latin typeface="Arial"/>
                <a:cs typeface="Arial"/>
              </a:rPr>
              <a:t>aiding </a:t>
            </a:r>
            <a:r>
              <a:rPr dirty="0" sz="1700" spc="15">
                <a:solidFill>
                  <a:srgbClr val="263383"/>
                </a:solidFill>
                <a:latin typeface="Arial"/>
                <a:cs typeface="Arial"/>
              </a:rPr>
              <a:t>analysts </a:t>
            </a:r>
            <a:r>
              <a:rPr dirty="0" sz="1700" spc="10">
                <a:solidFill>
                  <a:srgbClr val="263383"/>
                </a:solidFill>
                <a:latin typeface="Arial"/>
                <a:cs typeface="Arial"/>
              </a:rPr>
              <a:t>in</a:t>
            </a:r>
            <a:r>
              <a:rPr dirty="0" sz="1700" spc="-23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45">
                <a:solidFill>
                  <a:srgbClr val="263383"/>
                </a:solidFill>
                <a:latin typeface="Arial"/>
                <a:cs typeface="Arial"/>
              </a:rPr>
              <a:t>identifying  </a:t>
            </a:r>
            <a:r>
              <a:rPr dirty="0" sz="1700" spc="25">
                <a:solidFill>
                  <a:srgbClr val="263383"/>
                </a:solidFill>
                <a:latin typeface="Arial"/>
                <a:cs typeface="Arial"/>
              </a:rPr>
              <a:t>intrusion</a:t>
            </a:r>
            <a:r>
              <a:rPr dirty="0" sz="1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35">
                <a:solidFill>
                  <a:srgbClr val="263383"/>
                </a:solidFill>
                <a:latin typeface="Arial"/>
                <a:cs typeface="Arial"/>
              </a:rPr>
              <a:t>patterns</a:t>
            </a:r>
            <a:endParaRPr sz="1700">
              <a:latin typeface="Arial"/>
              <a:cs typeface="Arial"/>
            </a:endParaRPr>
          </a:p>
          <a:p>
            <a:pPr marL="261620" marR="635635">
              <a:lnSpc>
                <a:spcPct val="132400"/>
              </a:lnSpc>
            </a:pPr>
            <a:r>
              <a:rPr dirty="0" sz="1700" spc="40">
                <a:solidFill>
                  <a:srgbClr val="263383"/>
                </a:solidFill>
                <a:latin typeface="Arial"/>
                <a:cs typeface="Arial"/>
              </a:rPr>
              <a:t>anomaly </a:t>
            </a:r>
            <a:r>
              <a:rPr dirty="0" sz="1700" spc="55">
                <a:solidFill>
                  <a:srgbClr val="263383"/>
                </a:solidFill>
                <a:latin typeface="Arial"/>
                <a:cs typeface="Arial"/>
              </a:rPr>
              <a:t>detection</a:t>
            </a:r>
            <a:r>
              <a:rPr dirty="0" sz="1700" spc="-16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263383"/>
                </a:solidFill>
                <a:latin typeface="Arial"/>
                <a:cs typeface="Arial"/>
              </a:rPr>
              <a:t>by  </a:t>
            </a:r>
            <a:r>
              <a:rPr dirty="0" sz="1700" spc="45">
                <a:solidFill>
                  <a:srgbClr val="263383"/>
                </a:solidFill>
                <a:latin typeface="Arial"/>
                <a:cs typeface="Arial"/>
              </a:rPr>
              <a:t>identifying</a:t>
            </a:r>
            <a:r>
              <a:rPr dirty="0" sz="1700" spc="-7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25">
                <a:solidFill>
                  <a:srgbClr val="263383"/>
                </a:solidFill>
                <a:latin typeface="Arial"/>
                <a:cs typeface="Arial"/>
              </a:rPr>
              <a:t>deviations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25912" y="7576489"/>
            <a:ext cx="66675" cy="66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25912" y="8262289"/>
            <a:ext cx="66675" cy="66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25912" y="9290989"/>
            <a:ext cx="66675" cy="66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625912" y="9976789"/>
            <a:ext cx="66675" cy="66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750924" y="6114557"/>
            <a:ext cx="2898775" cy="401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9060">
              <a:lnSpc>
                <a:spcPct val="108300"/>
              </a:lnSpc>
              <a:spcBef>
                <a:spcPts val="100"/>
              </a:spcBef>
            </a:pPr>
            <a:r>
              <a:rPr dirty="0" sz="3000" spc="50">
                <a:solidFill>
                  <a:srgbClr val="263383"/>
                </a:solidFill>
                <a:latin typeface="Arial"/>
                <a:cs typeface="Arial"/>
              </a:rPr>
              <a:t>04.Support  </a:t>
            </a:r>
            <a:r>
              <a:rPr dirty="0" sz="3000" spc="100">
                <a:solidFill>
                  <a:srgbClr val="263383"/>
                </a:solidFill>
                <a:latin typeface="Arial"/>
                <a:cs typeface="Arial"/>
              </a:rPr>
              <a:t>Vector</a:t>
            </a:r>
            <a:r>
              <a:rPr dirty="0" sz="3000" spc="-12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000" spc="65">
                <a:solidFill>
                  <a:srgbClr val="263383"/>
                </a:solidFill>
                <a:latin typeface="Arial"/>
                <a:cs typeface="Arial"/>
              </a:rPr>
              <a:t>Machine</a:t>
            </a:r>
            <a:endParaRPr sz="3000">
              <a:latin typeface="Arial"/>
              <a:cs typeface="Arial"/>
            </a:endParaRPr>
          </a:p>
          <a:p>
            <a:pPr marL="68580" marR="5080">
              <a:lnSpc>
                <a:spcPct val="132400"/>
              </a:lnSpc>
              <a:spcBef>
                <a:spcPts val="2000"/>
              </a:spcBef>
            </a:pPr>
            <a:r>
              <a:rPr dirty="0" sz="1700" spc="40">
                <a:solidFill>
                  <a:srgbClr val="263383"/>
                </a:solidFill>
                <a:latin typeface="Arial"/>
                <a:cs typeface="Arial"/>
              </a:rPr>
              <a:t>used </a:t>
            </a:r>
            <a:r>
              <a:rPr dirty="0" sz="1700" spc="50">
                <a:solidFill>
                  <a:srgbClr val="263383"/>
                </a:solidFill>
                <a:latin typeface="Arial"/>
                <a:cs typeface="Arial"/>
              </a:rPr>
              <a:t>for </a:t>
            </a:r>
            <a:r>
              <a:rPr dirty="0" sz="1700" spc="25">
                <a:solidFill>
                  <a:srgbClr val="263383"/>
                </a:solidFill>
                <a:latin typeface="Arial"/>
                <a:cs typeface="Arial"/>
              </a:rPr>
              <a:t>binary</a:t>
            </a:r>
            <a:r>
              <a:rPr dirty="0" sz="1700" spc="-229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20">
                <a:solidFill>
                  <a:srgbClr val="263383"/>
                </a:solidFill>
                <a:latin typeface="Arial"/>
                <a:cs typeface="Arial"/>
              </a:rPr>
              <a:t>classification  </a:t>
            </a:r>
            <a:r>
              <a:rPr dirty="0" sz="1700" spc="10">
                <a:solidFill>
                  <a:srgbClr val="263383"/>
                </a:solidFill>
                <a:latin typeface="Arial"/>
                <a:cs typeface="Arial"/>
              </a:rPr>
              <a:t>in</a:t>
            </a:r>
            <a:r>
              <a:rPr dirty="0" sz="1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263383"/>
                </a:solidFill>
                <a:latin typeface="Arial"/>
                <a:cs typeface="Arial"/>
              </a:rPr>
              <a:t>NIDS,</a:t>
            </a:r>
            <a:endParaRPr sz="1700">
              <a:latin typeface="Arial"/>
              <a:cs typeface="Arial"/>
            </a:endParaRPr>
          </a:p>
          <a:p>
            <a:pPr marL="68580" marR="556895">
              <a:lnSpc>
                <a:spcPct val="132400"/>
              </a:lnSpc>
            </a:pPr>
            <a:r>
              <a:rPr dirty="0" sz="1700" spc="20">
                <a:solidFill>
                  <a:srgbClr val="263383"/>
                </a:solidFill>
                <a:latin typeface="Arial"/>
                <a:cs typeface="Arial"/>
              </a:rPr>
              <a:t>use </a:t>
            </a:r>
            <a:r>
              <a:rPr dirty="0" sz="1700" spc="40">
                <a:solidFill>
                  <a:srgbClr val="263383"/>
                </a:solidFill>
                <a:latin typeface="Arial"/>
                <a:cs typeface="Arial"/>
              </a:rPr>
              <a:t>kernel functions</a:t>
            </a:r>
            <a:r>
              <a:rPr dirty="0" sz="1700" spc="-23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263383"/>
                </a:solidFill>
                <a:latin typeface="Arial"/>
                <a:cs typeface="Arial"/>
              </a:rPr>
              <a:t>to  </a:t>
            </a:r>
            <a:r>
              <a:rPr dirty="0" sz="1700" spc="40">
                <a:solidFill>
                  <a:srgbClr val="263383"/>
                </a:solidFill>
                <a:latin typeface="Arial"/>
                <a:cs typeface="Arial"/>
              </a:rPr>
              <a:t>handle </a:t>
            </a:r>
            <a:r>
              <a:rPr dirty="0" sz="1700" spc="25">
                <a:solidFill>
                  <a:srgbClr val="263383"/>
                </a:solidFill>
                <a:latin typeface="Arial"/>
                <a:cs typeface="Arial"/>
              </a:rPr>
              <a:t>nonlinear  relationships</a:t>
            </a:r>
            <a:endParaRPr sz="1700">
              <a:latin typeface="Arial"/>
              <a:cs typeface="Arial"/>
            </a:endParaRPr>
          </a:p>
          <a:p>
            <a:pPr marL="68580" marR="322580">
              <a:lnSpc>
                <a:spcPct val="132400"/>
              </a:lnSpc>
            </a:pPr>
            <a:r>
              <a:rPr dirty="0" sz="1700" spc="40">
                <a:solidFill>
                  <a:srgbClr val="263383"/>
                </a:solidFill>
                <a:latin typeface="Arial"/>
                <a:cs typeface="Arial"/>
              </a:rPr>
              <a:t>high-dimensional feature  </a:t>
            </a:r>
            <a:r>
              <a:rPr dirty="0" sz="1700" spc="-5">
                <a:solidFill>
                  <a:srgbClr val="263383"/>
                </a:solidFill>
                <a:latin typeface="Arial"/>
                <a:cs typeface="Arial"/>
              </a:rPr>
              <a:t>space.</a:t>
            </a:r>
            <a:endParaRPr sz="17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660"/>
              </a:spcBef>
            </a:pPr>
            <a:r>
              <a:rPr dirty="0" sz="1700" spc="40">
                <a:solidFill>
                  <a:srgbClr val="263383"/>
                </a:solidFill>
                <a:latin typeface="Arial"/>
                <a:cs typeface="Arial"/>
              </a:rPr>
              <a:t>used </a:t>
            </a:r>
            <a:r>
              <a:rPr dirty="0" sz="1700" spc="10">
                <a:solidFill>
                  <a:srgbClr val="263383"/>
                </a:solidFill>
                <a:latin typeface="Arial"/>
                <a:cs typeface="Arial"/>
              </a:rPr>
              <a:t>in </a:t>
            </a:r>
            <a:r>
              <a:rPr dirty="0" sz="1700" spc="55">
                <a:solidFill>
                  <a:srgbClr val="263383"/>
                </a:solidFill>
                <a:latin typeface="Arial"/>
                <a:cs typeface="Arial"/>
              </a:rPr>
              <a:t>real-time</a:t>
            </a:r>
            <a:r>
              <a:rPr dirty="0" sz="1700" spc="-20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263383"/>
                </a:solidFill>
                <a:latin typeface="Arial"/>
                <a:cs typeface="Arial"/>
              </a:rPr>
              <a:t>NIDS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92126" y="6190757"/>
            <a:ext cx="3180080" cy="393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90625">
              <a:lnSpc>
                <a:spcPct val="108300"/>
              </a:lnSpc>
              <a:spcBef>
                <a:spcPts val="100"/>
              </a:spcBef>
            </a:pPr>
            <a:r>
              <a:rPr dirty="0" sz="3000" spc="45">
                <a:solidFill>
                  <a:srgbClr val="263383"/>
                </a:solidFill>
                <a:latin typeface="Arial"/>
                <a:cs typeface="Arial"/>
              </a:rPr>
              <a:t>05.Logistic  </a:t>
            </a:r>
            <a:r>
              <a:rPr dirty="0" sz="3000" spc="-210">
                <a:solidFill>
                  <a:srgbClr val="263383"/>
                </a:solidFill>
                <a:latin typeface="Arial"/>
                <a:cs typeface="Arial"/>
              </a:rPr>
              <a:t>R</a:t>
            </a:r>
            <a:r>
              <a:rPr dirty="0" sz="3000" spc="90">
                <a:solidFill>
                  <a:srgbClr val="263383"/>
                </a:solidFill>
                <a:latin typeface="Arial"/>
                <a:cs typeface="Arial"/>
              </a:rPr>
              <a:t>e</a:t>
            </a:r>
            <a:r>
              <a:rPr dirty="0" sz="3000" spc="185">
                <a:solidFill>
                  <a:srgbClr val="263383"/>
                </a:solidFill>
                <a:latin typeface="Arial"/>
                <a:cs typeface="Arial"/>
              </a:rPr>
              <a:t>g</a:t>
            </a:r>
            <a:r>
              <a:rPr dirty="0" sz="3000" spc="50">
                <a:solidFill>
                  <a:srgbClr val="263383"/>
                </a:solidFill>
                <a:latin typeface="Arial"/>
                <a:cs typeface="Arial"/>
              </a:rPr>
              <a:t>r</a:t>
            </a:r>
            <a:r>
              <a:rPr dirty="0" sz="3000" spc="90">
                <a:solidFill>
                  <a:srgbClr val="263383"/>
                </a:solidFill>
                <a:latin typeface="Arial"/>
                <a:cs typeface="Arial"/>
              </a:rPr>
              <a:t>e</a:t>
            </a:r>
            <a:r>
              <a:rPr dirty="0" sz="3000" spc="-40">
                <a:solidFill>
                  <a:srgbClr val="263383"/>
                </a:solidFill>
                <a:latin typeface="Arial"/>
                <a:cs typeface="Arial"/>
              </a:rPr>
              <a:t>ss</a:t>
            </a:r>
            <a:r>
              <a:rPr dirty="0" sz="3000" spc="-15">
                <a:solidFill>
                  <a:srgbClr val="263383"/>
                </a:solidFill>
                <a:latin typeface="Arial"/>
                <a:cs typeface="Arial"/>
              </a:rPr>
              <a:t>i</a:t>
            </a:r>
            <a:r>
              <a:rPr dirty="0" sz="3000" spc="114">
                <a:solidFill>
                  <a:srgbClr val="263383"/>
                </a:solidFill>
                <a:latin typeface="Arial"/>
                <a:cs typeface="Arial"/>
              </a:rPr>
              <a:t>o</a:t>
            </a:r>
            <a:r>
              <a:rPr dirty="0" sz="3000" spc="80">
                <a:solidFill>
                  <a:srgbClr val="263383"/>
                </a:solidFill>
                <a:latin typeface="Arial"/>
                <a:cs typeface="Arial"/>
              </a:rPr>
              <a:t>n</a:t>
            </a:r>
            <a:endParaRPr sz="3000">
              <a:latin typeface="Arial"/>
              <a:cs typeface="Arial"/>
            </a:endParaRPr>
          </a:p>
          <a:p>
            <a:pPr marL="377190" marR="5080">
              <a:lnSpc>
                <a:spcPct val="132400"/>
              </a:lnSpc>
              <a:spcBef>
                <a:spcPts val="1400"/>
              </a:spcBef>
            </a:pPr>
            <a:r>
              <a:rPr dirty="0" sz="1700" spc="60">
                <a:solidFill>
                  <a:srgbClr val="263383"/>
                </a:solidFill>
                <a:latin typeface="Arial"/>
                <a:cs typeface="Arial"/>
              </a:rPr>
              <a:t>models</a:t>
            </a:r>
            <a:r>
              <a:rPr dirty="0" sz="1700" spc="-55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55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1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45">
                <a:solidFill>
                  <a:srgbClr val="263383"/>
                </a:solidFill>
                <a:latin typeface="Arial"/>
                <a:cs typeface="Arial"/>
              </a:rPr>
              <a:t>probability</a:t>
            </a:r>
            <a:r>
              <a:rPr dirty="0" sz="1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70">
                <a:solidFill>
                  <a:srgbClr val="263383"/>
                </a:solidFill>
                <a:latin typeface="Arial"/>
                <a:cs typeface="Arial"/>
              </a:rPr>
              <a:t>of</a:t>
            </a:r>
            <a:r>
              <a:rPr dirty="0" sz="1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5">
                <a:solidFill>
                  <a:srgbClr val="263383"/>
                </a:solidFill>
                <a:latin typeface="Arial"/>
                <a:cs typeface="Arial"/>
              </a:rPr>
              <a:t>an  </a:t>
            </a:r>
            <a:r>
              <a:rPr dirty="0" sz="1700" spc="50">
                <a:solidFill>
                  <a:srgbClr val="263383"/>
                </a:solidFill>
                <a:latin typeface="Arial"/>
                <a:cs typeface="Arial"/>
              </a:rPr>
              <a:t>event</a:t>
            </a:r>
            <a:r>
              <a:rPr dirty="0" sz="1700" spc="-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45">
                <a:solidFill>
                  <a:srgbClr val="263383"/>
                </a:solidFill>
                <a:latin typeface="Arial"/>
                <a:cs typeface="Arial"/>
              </a:rPr>
              <a:t>occurring</a:t>
            </a:r>
            <a:endParaRPr sz="1700">
              <a:latin typeface="Arial"/>
              <a:cs typeface="Arial"/>
            </a:endParaRPr>
          </a:p>
          <a:p>
            <a:pPr marL="377190" marR="198120" indent="54610">
              <a:lnSpc>
                <a:spcPct val="132400"/>
              </a:lnSpc>
            </a:pPr>
            <a:r>
              <a:rPr dirty="0" sz="1700" spc="40">
                <a:solidFill>
                  <a:srgbClr val="263383"/>
                </a:solidFill>
                <a:latin typeface="Arial"/>
                <a:cs typeface="Arial"/>
              </a:rPr>
              <a:t>provides coefficients  </a:t>
            </a:r>
            <a:r>
              <a:rPr dirty="0" sz="1700" spc="15">
                <a:solidFill>
                  <a:srgbClr val="263383"/>
                </a:solidFill>
                <a:latin typeface="Arial"/>
                <a:cs typeface="Arial"/>
              </a:rPr>
              <a:t>assumes </a:t>
            </a:r>
            <a:r>
              <a:rPr dirty="0" sz="1700" spc="-25">
                <a:solidFill>
                  <a:srgbClr val="263383"/>
                </a:solidFill>
                <a:latin typeface="Arial"/>
                <a:cs typeface="Arial"/>
              </a:rPr>
              <a:t>a </a:t>
            </a:r>
            <a:r>
              <a:rPr dirty="0" sz="1700" spc="20">
                <a:solidFill>
                  <a:srgbClr val="263383"/>
                </a:solidFill>
                <a:latin typeface="Arial"/>
                <a:cs typeface="Arial"/>
              </a:rPr>
              <a:t>linear </a:t>
            </a:r>
            <a:r>
              <a:rPr dirty="0" sz="1700" spc="30">
                <a:solidFill>
                  <a:srgbClr val="263383"/>
                </a:solidFill>
                <a:latin typeface="Arial"/>
                <a:cs typeface="Arial"/>
              </a:rPr>
              <a:t>decision  </a:t>
            </a:r>
            <a:r>
              <a:rPr dirty="0" sz="1700" spc="50">
                <a:solidFill>
                  <a:srgbClr val="263383"/>
                </a:solidFill>
                <a:latin typeface="Arial"/>
                <a:cs typeface="Arial"/>
              </a:rPr>
              <a:t>boundary</a:t>
            </a:r>
            <a:endParaRPr sz="1700">
              <a:latin typeface="Arial"/>
              <a:cs typeface="Arial"/>
            </a:endParaRPr>
          </a:p>
          <a:p>
            <a:pPr marL="377190" marR="148590" indent="54610">
              <a:lnSpc>
                <a:spcPct val="132400"/>
              </a:lnSpc>
            </a:pPr>
            <a:r>
              <a:rPr dirty="0" sz="1700" spc="-95">
                <a:solidFill>
                  <a:srgbClr val="263383"/>
                </a:solidFill>
                <a:latin typeface="Arial"/>
                <a:cs typeface="Arial"/>
              </a:rPr>
              <a:t>L1 </a:t>
            </a:r>
            <a:r>
              <a:rPr dirty="0" sz="1700" spc="40">
                <a:solidFill>
                  <a:srgbClr val="263383"/>
                </a:solidFill>
                <a:latin typeface="Arial"/>
                <a:cs typeface="Arial"/>
              </a:rPr>
              <a:t>or </a:t>
            </a:r>
            <a:r>
              <a:rPr dirty="0" sz="1700" spc="-15">
                <a:solidFill>
                  <a:srgbClr val="263383"/>
                </a:solidFill>
                <a:latin typeface="Arial"/>
                <a:cs typeface="Arial"/>
              </a:rPr>
              <a:t>L2 </a:t>
            </a:r>
            <a:r>
              <a:rPr dirty="0" sz="1700" spc="25">
                <a:solidFill>
                  <a:srgbClr val="263383"/>
                </a:solidFill>
                <a:latin typeface="Arial"/>
                <a:cs typeface="Arial"/>
              </a:rPr>
              <a:t>regularization</a:t>
            </a:r>
            <a:r>
              <a:rPr dirty="0" sz="1700" spc="-150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1700" spc="25">
                <a:solidFill>
                  <a:srgbClr val="263383"/>
                </a:solidFill>
                <a:latin typeface="Arial"/>
                <a:cs typeface="Arial"/>
              </a:rPr>
              <a:t>can  </a:t>
            </a:r>
            <a:r>
              <a:rPr dirty="0" sz="1700" spc="70">
                <a:solidFill>
                  <a:srgbClr val="263383"/>
                </a:solidFill>
                <a:latin typeface="Arial"/>
                <a:cs typeface="Arial"/>
              </a:rPr>
              <a:t>be </a:t>
            </a:r>
            <a:r>
              <a:rPr dirty="0" sz="1700" spc="50">
                <a:solidFill>
                  <a:srgbClr val="263383"/>
                </a:solidFill>
                <a:latin typeface="Arial"/>
                <a:cs typeface="Arial"/>
              </a:rPr>
              <a:t>applied </a:t>
            </a:r>
            <a:r>
              <a:rPr dirty="0" sz="1700" spc="75">
                <a:solidFill>
                  <a:srgbClr val="263383"/>
                </a:solidFill>
                <a:latin typeface="Arial"/>
                <a:cs typeface="Arial"/>
              </a:rPr>
              <a:t>to </a:t>
            </a:r>
            <a:r>
              <a:rPr dirty="0" sz="1700" spc="50">
                <a:solidFill>
                  <a:srgbClr val="263383"/>
                </a:solidFill>
                <a:latin typeface="Arial"/>
                <a:cs typeface="Arial"/>
              </a:rPr>
              <a:t>prevent  </a:t>
            </a:r>
            <a:r>
              <a:rPr dirty="0" sz="1700" spc="45">
                <a:solidFill>
                  <a:srgbClr val="263383"/>
                </a:solidFill>
                <a:latin typeface="Arial"/>
                <a:cs typeface="Arial"/>
              </a:rPr>
              <a:t>overfitting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335" y="300100"/>
            <a:ext cx="1081849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165">
                <a:latin typeface="Arial"/>
                <a:cs typeface="Arial"/>
              </a:rPr>
              <a:t>HOW </a:t>
            </a:r>
            <a:r>
              <a:rPr dirty="0" sz="9200" spc="-95">
                <a:latin typeface="Arial"/>
                <a:cs typeface="Arial"/>
              </a:rPr>
              <a:t>TO</a:t>
            </a:r>
            <a:r>
              <a:rPr dirty="0" sz="9200" spc="-994">
                <a:latin typeface="Arial"/>
                <a:cs typeface="Arial"/>
              </a:rPr>
              <a:t> </a:t>
            </a:r>
            <a:r>
              <a:rPr dirty="0" sz="9200" spc="-254">
                <a:latin typeface="Arial"/>
                <a:cs typeface="Arial"/>
              </a:rPr>
              <a:t>ANALYSE: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33311" y="2069665"/>
            <a:ext cx="8944610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50" spc="-125" b="1">
                <a:solidFill>
                  <a:srgbClr val="263383"/>
                </a:solidFill>
                <a:latin typeface="Arial"/>
                <a:cs typeface="Arial"/>
              </a:rPr>
              <a:t>BASED </a:t>
            </a:r>
            <a:r>
              <a:rPr dirty="0" sz="5250" spc="155" b="1">
                <a:solidFill>
                  <a:srgbClr val="263383"/>
                </a:solidFill>
                <a:latin typeface="Arial"/>
                <a:cs typeface="Arial"/>
              </a:rPr>
              <a:t>ON </a:t>
            </a:r>
            <a:r>
              <a:rPr dirty="0" sz="5250" spc="30" b="1">
                <a:solidFill>
                  <a:srgbClr val="263383"/>
                </a:solidFill>
                <a:latin typeface="Arial"/>
                <a:cs typeface="Arial"/>
              </a:rPr>
              <a:t>SUCH</a:t>
            </a:r>
            <a:r>
              <a:rPr dirty="0" sz="5250" spc="-77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50" spc="-110" b="1">
                <a:solidFill>
                  <a:srgbClr val="263383"/>
                </a:solidFill>
                <a:latin typeface="Arial"/>
                <a:cs typeface="Arial"/>
              </a:rPr>
              <a:t>CIRTERIA: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834" y="3115398"/>
            <a:ext cx="8503285" cy="602615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62380" indent="-1221105">
              <a:lnSpc>
                <a:spcPct val="100000"/>
              </a:lnSpc>
              <a:spcBef>
                <a:spcPts val="1030"/>
              </a:spcBef>
              <a:buFont typeface="Arial Black"/>
              <a:buAutoNum type="arabicPeriod"/>
              <a:tabLst>
                <a:tab pos="1262380" algn="l"/>
                <a:tab pos="1263015" algn="l"/>
              </a:tabLst>
            </a:pPr>
            <a:r>
              <a:rPr dirty="0" sz="4850" spc="210" b="1">
                <a:solidFill>
                  <a:srgbClr val="263383"/>
                </a:solidFill>
                <a:latin typeface="Arial"/>
                <a:cs typeface="Arial"/>
              </a:rPr>
              <a:t>NUM. </a:t>
            </a:r>
            <a:r>
              <a:rPr dirty="0" sz="4850" spc="-90" b="1">
                <a:solidFill>
                  <a:srgbClr val="263383"/>
                </a:solidFill>
                <a:latin typeface="Arial"/>
                <a:cs typeface="Arial"/>
              </a:rPr>
              <a:t>OF </a:t>
            </a:r>
            <a:r>
              <a:rPr dirty="0" sz="4850" b="1">
                <a:solidFill>
                  <a:srgbClr val="263383"/>
                </a:solidFill>
                <a:latin typeface="Arial"/>
                <a:cs typeface="Arial"/>
              </a:rPr>
              <a:t>TIMES</a:t>
            </a:r>
            <a:r>
              <a:rPr dirty="0" sz="4850" spc="-78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850" spc="-25" b="1">
                <a:solidFill>
                  <a:srgbClr val="263383"/>
                </a:solidFill>
                <a:latin typeface="Arial"/>
                <a:cs typeface="Arial"/>
              </a:rPr>
              <a:t>CLIENT</a:t>
            </a:r>
            <a:endParaRPr sz="4850">
              <a:latin typeface="Arial"/>
              <a:cs typeface="Arial"/>
            </a:endParaRPr>
          </a:p>
          <a:p>
            <a:pPr marL="3714750">
              <a:lnSpc>
                <a:spcPct val="100000"/>
              </a:lnSpc>
              <a:spcBef>
                <a:spcPts val="930"/>
              </a:spcBef>
            </a:pPr>
            <a:r>
              <a:rPr dirty="0" sz="4850" spc="25" b="1">
                <a:solidFill>
                  <a:srgbClr val="263383"/>
                </a:solidFill>
                <a:latin typeface="Arial"/>
                <a:cs typeface="Arial"/>
              </a:rPr>
              <a:t>LOGIN.</a:t>
            </a:r>
            <a:endParaRPr sz="4850">
              <a:latin typeface="Arial"/>
              <a:cs typeface="Arial"/>
            </a:endParaRPr>
          </a:p>
          <a:p>
            <a:pPr marL="1492885" indent="-1461770">
              <a:lnSpc>
                <a:spcPct val="100000"/>
              </a:lnSpc>
              <a:spcBef>
                <a:spcPts val="930"/>
              </a:spcBef>
              <a:buFont typeface="Arial Black"/>
              <a:buAutoNum type="arabicPeriod" startAt="2"/>
              <a:tabLst>
                <a:tab pos="1492885" algn="l"/>
                <a:tab pos="1493520" algn="l"/>
              </a:tabLst>
            </a:pPr>
            <a:r>
              <a:rPr dirty="0" sz="4850" spc="285" b="1">
                <a:solidFill>
                  <a:srgbClr val="263383"/>
                </a:solidFill>
                <a:latin typeface="Arial"/>
                <a:cs typeface="Arial"/>
              </a:rPr>
              <a:t>NUM </a:t>
            </a:r>
            <a:r>
              <a:rPr dirty="0" sz="4850" spc="-90" b="1">
                <a:solidFill>
                  <a:srgbClr val="263383"/>
                </a:solidFill>
                <a:latin typeface="Arial"/>
                <a:cs typeface="Arial"/>
              </a:rPr>
              <a:t>OF </a:t>
            </a:r>
            <a:r>
              <a:rPr dirty="0" sz="4850" spc="-30" b="1">
                <a:solidFill>
                  <a:srgbClr val="263383"/>
                </a:solidFill>
                <a:latin typeface="Arial"/>
                <a:cs typeface="Arial"/>
              </a:rPr>
              <a:t>FAIED</a:t>
            </a:r>
            <a:r>
              <a:rPr dirty="0" sz="4850" spc="-85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850" spc="30" b="1">
                <a:solidFill>
                  <a:srgbClr val="263383"/>
                </a:solidFill>
                <a:latin typeface="Arial"/>
                <a:cs typeface="Arial"/>
              </a:rPr>
              <a:t>LOGIN</a:t>
            </a:r>
            <a:endParaRPr sz="4850">
              <a:latin typeface="Arial"/>
              <a:cs typeface="Arial"/>
            </a:endParaRPr>
          </a:p>
          <a:p>
            <a:pPr marL="3081020">
              <a:lnSpc>
                <a:spcPct val="100000"/>
              </a:lnSpc>
              <a:spcBef>
                <a:spcPts val="930"/>
              </a:spcBef>
            </a:pPr>
            <a:r>
              <a:rPr dirty="0" sz="4850" spc="-75" b="1">
                <a:solidFill>
                  <a:srgbClr val="263383"/>
                </a:solidFill>
                <a:latin typeface="Arial"/>
                <a:cs typeface="Arial"/>
              </a:rPr>
              <a:t>ATTEMPTS.</a:t>
            </a:r>
            <a:endParaRPr sz="4850">
              <a:latin typeface="Arial"/>
              <a:cs typeface="Arial"/>
            </a:endParaRPr>
          </a:p>
          <a:p>
            <a:pPr marL="1084580" marR="5080" indent="-1084580">
              <a:lnSpc>
                <a:spcPts val="6750"/>
              </a:lnSpc>
              <a:spcBef>
                <a:spcPts val="380"/>
              </a:spcBef>
              <a:buFont typeface="Arial Black"/>
              <a:buAutoNum type="arabicPeriod" startAt="3"/>
              <a:tabLst>
                <a:tab pos="1084580" algn="l"/>
                <a:tab pos="1085215" algn="l"/>
              </a:tabLst>
            </a:pPr>
            <a:r>
              <a:rPr dirty="0" sz="4850" spc="110" b="1">
                <a:solidFill>
                  <a:srgbClr val="263383"/>
                </a:solidFill>
                <a:latin typeface="Arial"/>
                <a:cs typeface="Arial"/>
              </a:rPr>
              <a:t>NUM.OF </a:t>
            </a:r>
            <a:r>
              <a:rPr dirty="0" sz="4850" spc="-65" b="1">
                <a:solidFill>
                  <a:srgbClr val="263383"/>
                </a:solidFill>
                <a:latin typeface="Arial"/>
                <a:cs typeface="Arial"/>
              </a:rPr>
              <a:t>DEVICES</a:t>
            </a:r>
            <a:r>
              <a:rPr dirty="0" sz="4850" spc="-6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850" spc="-10" b="1">
                <a:solidFill>
                  <a:srgbClr val="263383"/>
                </a:solidFill>
                <a:latin typeface="Arial"/>
                <a:cs typeface="Arial"/>
              </a:rPr>
              <a:t>BEING  </a:t>
            </a:r>
            <a:r>
              <a:rPr dirty="0" sz="4850" spc="-100" b="1">
                <a:solidFill>
                  <a:srgbClr val="263383"/>
                </a:solidFill>
                <a:latin typeface="Arial"/>
                <a:cs typeface="Arial"/>
              </a:rPr>
              <a:t>LOGGED </a:t>
            </a:r>
            <a:r>
              <a:rPr dirty="0" sz="4850" spc="260" b="1">
                <a:solidFill>
                  <a:srgbClr val="263383"/>
                </a:solidFill>
                <a:latin typeface="Arial"/>
                <a:cs typeface="Arial"/>
              </a:rPr>
              <a:t>IN </a:t>
            </a:r>
            <a:r>
              <a:rPr dirty="0" sz="4850" spc="-10" b="1">
                <a:solidFill>
                  <a:srgbClr val="263383"/>
                </a:solidFill>
                <a:latin typeface="Arial"/>
                <a:cs typeface="Arial"/>
              </a:rPr>
              <a:t>FROM</a:t>
            </a:r>
            <a:r>
              <a:rPr dirty="0" sz="4850" spc="-83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850" spc="-20" b="1">
                <a:solidFill>
                  <a:srgbClr val="263383"/>
                </a:solidFill>
                <a:latin typeface="Arial"/>
                <a:cs typeface="Arial"/>
              </a:rPr>
              <a:t>THE</a:t>
            </a:r>
            <a:endParaRPr sz="4850">
              <a:latin typeface="Arial"/>
              <a:cs typeface="Arial"/>
            </a:endParaRPr>
          </a:p>
          <a:p>
            <a:pPr marL="2241550">
              <a:lnSpc>
                <a:spcPct val="100000"/>
              </a:lnSpc>
              <a:spcBef>
                <a:spcPts val="550"/>
              </a:spcBef>
            </a:pPr>
            <a:r>
              <a:rPr dirty="0" sz="4850" spc="-65" b="1">
                <a:solidFill>
                  <a:srgbClr val="263383"/>
                </a:solidFill>
                <a:latin typeface="Arial"/>
                <a:cs typeface="Arial"/>
              </a:rPr>
              <a:t>SAME </a:t>
            </a:r>
            <a:r>
              <a:rPr dirty="0" sz="4850" spc="-25" b="1">
                <a:solidFill>
                  <a:srgbClr val="263383"/>
                </a:solidFill>
                <a:latin typeface="Arial"/>
                <a:cs typeface="Arial"/>
              </a:rPr>
              <a:t>CLIENT</a:t>
            </a:r>
            <a:r>
              <a:rPr dirty="0" sz="4850" spc="-37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850" spc="135" b="1">
                <a:solidFill>
                  <a:srgbClr val="263383"/>
                </a:solidFill>
                <a:latin typeface="Arial"/>
                <a:cs typeface="Arial"/>
              </a:rPr>
              <a:t>ID.</a:t>
            </a:r>
            <a:endParaRPr sz="4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18732" y="3107171"/>
            <a:ext cx="8498840" cy="615950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890269" indent="-712470">
              <a:lnSpc>
                <a:spcPct val="100000"/>
              </a:lnSpc>
              <a:spcBef>
                <a:spcPts val="1060"/>
              </a:spcBef>
              <a:buAutoNum type="arabicPeriod" startAt="4"/>
              <a:tabLst>
                <a:tab pos="890905" algn="l"/>
              </a:tabLst>
            </a:pPr>
            <a:r>
              <a:rPr dirty="0" sz="4950" spc="215" b="1">
                <a:solidFill>
                  <a:srgbClr val="263383"/>
                </a:solidFill>
                <a:latin typeface="Arial"/>
                <a:cs typeface="Arial"/>
              </a:rPr>
              <a:t>NUM. </a:t>
            </a:r>
            <a:r>
              <a:rPr dirty="0" sz="4950" spc="-90" b="1">
                <a:solidFill>
                  <a:srgbClr val="263383"/>
                </a:solidFill>
                <a:latin typeface="Arial"/>
                <a:cs typeface="Arial"/>
              </a:rPr>
              <a:t>OF </a:t>
            </a:r>
            <a:r>
              <a:rPr dirty="0" sz="4950" spc="-100" b="1">
                <a:solidFill>
                  <a:srgbClr val="263383"/>
                </a:solidFill>
                <a:latin typeface="Arial"/>
                <a:cs typeface="Arial"/>
              </a:rPr>
              <a:t>ROOT</a:t>
            </a:r>
            <a:r>
              <a:rPr dirty="0" sz="4950" spc="-78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950" spc="-175" b="1">
                <a:solidFill>
                  <a:srgbClr val="263383"/>
                </a:solidFill>
                <a:latin typeface="Arial"/>
                <a:cs typeface="Arial"/>
              </a:rPr>
              <a:t>ACCESS.</a:t>
            </a:r>
            <a:endParaRPr sz="4950">
              <a:latin typeface="Arial"/>
              <a:cs typeface="Arial"/>
            </a:endParaRPr>
          </a:p>
          <a:p>
            <a:pPr marL="735965" marR="28575" indent="-735965">
              <a:lnSpc>
                <a:spcPts val="6900"/>
              </a:lnSpc>
              <a:spcBef>
                <a:spcPts val="390"/>
              </a:spcBef>
              <a:buAutoNum type="arabicPeriod" startAt="4"/>
              <a:tabLst>
                <a:tab pos="735965" algn="l"/>
              </a:tabLst>
            </a:pPr>
            <a:r>
              <a:rPr dirty="0" sz="4950" spc="215" b="1">
                <a:solidFill>
                  <a:srgbClr val="263383"/>
                </a:solidFill>
                <a:latin typeface="Arial"/>
                <a:cs typeface="Arial"/>
              </a:rPr>
              <a:t>NUM. </a:t>
            </a:r>
            <a:r>
              <a:rPr dirty="0" sz="4950" spc="-90" b="1">
                <a:solidFill>
                  <a:srgbClr val="263383"/>
                </a:solidFill>
                <a:latin typeface="Arial"/>
                <a:cs typeface="Arial"/>
              </a:rPr>
              <a:t>OF</a:t>
            </a:r>
            <a:r>
              <a:rPr dirty="0" sz="4950" spc="-67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950" spc="20" b="1">
                <a:solidFill>
                  <a:srgbClr val="263383"/>
                </a:solidFill>
                <a:latin typeface="Arial"/>
                <a:cs typeface="Arial"/>
              </a:rPr>
              <a:t>COMPROMISED  </a:t>
            </a:r>
            <a:r>
              <a:rPr dirty="0" sz="4950" spc="100" b="1">
                <a:solidFill>
                  <a:srgbClr val="263383"/>
                </a:solidFill>
                <a:latin typeface="Arial"/>
                <a:cs typeface="Arial"/>
              </a:rPr>
              <a:t>CONDITION.</a:t>
            </a:r>
            <a:endParaRPr sz="4950">
              <a:latin typeface="Arial"/>
              <a:cs typeface="Arial"/>
            </a:endParaRPr>
          </a:p>
          <a:p>
            <a:pPr marL="593725" indent="-581660">
              <a:lnSpc>
                <a:spcPct val="100000"/>
              </a:lnSpc>
              <a:spcBef>
                <a:spcPts val="570"/>
              </a:spcBef>
              <a:buAutoNum type="arabicPeriod" startAt="4"/>
              <a:tabLst>
                <a:tab pos="594360" algn="l"/>
              </a:tabLst>
            </a:pPr>
            <a:r>
              <a:rPr dirty="0" sz="4950" spc="215" b="1">
                <a:solidFill>
                  <a:srgbClr val="263383"/>
                </a:solidFill>
                <a:latin typeface="Arial"/>
                <a:cs typeface="Arial"/>
              </a:rPr>
              <a:t>NUM. </a:t>
            </a:r>
            <a:r>
              <a:rPr dirty="0" sz="4950" spc="-90" b="1">
                <a:solidFill>
                  <a:srgbClr val="263383"/>
                </a:solidFill>
                <a:latin typeface="Arial"/>
                <a:cs typeface="Arial"/>
              </a:rPr>
              <a:t>OF </a:t>
            </a:r>
            <a:r>
              <a:rPr dirty="0" sz="4950" spc="-95" b="1">
                <a:solidFill>
                  <a:srgbClr val="263383"/>
                </a:solidFill>
                <a:latin typeface="Arial"/>
                <a:cs typeface="Arial"/>
              </a:rPr>
              <a:t>FILE </a:t>
            </a:r>
            <a:r>
              <a:rPr dirty="0" sz="4950" spc="-50" b="1">
                <a:solidFill>
                  <a:srgbClr val="263383"/>
                </a:solidFill>
                <a:latin typeface="Arial"/>
                <a:cs typeface="Arial"/>
              </a:rPr>
              <a:t>CREATION</a:t>
            </a:r>
            <a:r>
              <a:rPr dirty="0" sz="4950" spc="-9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950" spc="-15" b="1">
                <a:solidFill>
                  <a:srgbClr val="263383"/>
                </a:solidFill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  <a:p>
            <a:pPr marL="2390775" marR="956944" indent="-1426210">
              <a:lnSpc>
                <a:spcPts val="6900"/>
              </a:lnSpc>
              <a:spcBef>
                <a:spcPts val="390"/>
              </a:spcBef>
              <a:buAutoNum type="arabicPeriod" startAt="4"/>
              <a:tabLst>
                <a:tab pos="1605280" algn="l"/>
              </a:tabLst>
            </a:pPr>
            <a:r>
              <a:rPr dirty="0" sz="4950" spc="35" b="1">
                <a:solidFill>
                  <a:srgbClr val="263383"/>
                </a:solidFill>
                <a:latin typeface="Arial"/>
                <a:cs typeface="Arial"/>
              </a:rPr>
              <a:t>NUMBER </a:t>
            </a:r>
            <a:r>
              <a:rPr dirty="0" sz="4950" spc="-90" b="1">
                <a:solidFill>
                  <a:srgbClr val="263383"/>
                </a:solidFill>
                <a:latin typeface="Arial"/>
                <a:cs typeface="Arial"/>
              </a:rPr>
              <a:t>OF</a:t>
            </a:r>
            <a:r>
              <a:rPr dirty="0" sz="4950" spc="-5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950" spc="-114" b="1">
                <a:solidFill>
                  <a:srgbClr val="263383"/>
                </a:solidFill>
                <a:latin typeface="Arial"/>
                <a:cs typeface="Arial"/>
              </a:rPr>
              <a:t>SHELL  </a:t>
            </a:r>
            <a:r>
              <a:rPr dirty="0" sz="4950" spc="-25" b="1">
                <a:solidFill>
                  <a:srgbClr val="263383"/>
                </a:solidFill>
                <a:latin typeface="Arial"/>
                <a:cs typeface="Arial"/>
              </a:rPr>
              <a:t>PROMPTED.</a:t>
            </a:r>
            <a:endParaRPr sz="4950">
              <a:latin typeface="Arial"/>
              <a:cs typeface="Arial"/>
            </a:endParaRPr>
          </a:p>
          <a:p>
            <a:pPr marL="2197735" indent="-706755">
              <a:lnSpc>
                <a:spcPct val="100000"/>
              </a:lnSpc>
              <a:spcBef>
                <a:spcPts val="570"/>
              </a:spcBef>
              <a:buAutoNum type="arabicPeriod" startAt="4"/>
              <a:tabLst>
                <a:tab pos="2198370" algn="l"/>
              </a:tabLst>
            </a:pPr>
            <a:r>
              <a:rPr dirty="0" sz="4950" spc="-130" b="1">
                <a:solidFill>
                  <a:srgbClr val="263383"/>
                </a:solidFill>
                <a:latin typeface="Arial"/>
                <a:cs typeface="Arial"/>
              </a:rPr>
              <a:t>GUEST</a:t>
            </a:r>
            <a:r>
              <a:rPr dirty="0" sz="4950" spc="-22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4950" spc="-15" b="1">
                <a:solidFill>
                  <a:srgbClr val="263383"/>
                </a:solidFill>
                <a:latin typeface="Arial"/>
                <a:cs typeface="Arial"/>
              </a:rPr>
              <a:t>LOGINS.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849" y="139214"/>
            <a:ext cx="8521700" cy="13773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850" spc="-60">
                <a:latin typeface="Arial"/>
                <a:cs typeface="Arial"/>
              </a:rPr>
              <a:t>PSEUDO</a:t>
            </a:r>
            <a:r>
              <a:rPr dirty="0" sz="8850" spc="-459">
                <a:latin typeface="Arial"/>
                <a:cs typeface="Arial"/>
              </a:rPr>
              <a:t> </a:t>
            </a:r>
            <a:r>
              <a:rPr dirty="0" sz="8850" spc="-155">
                <a:latin typeface="Arial"/>
                <a:cs typeface="Arial"/>
              </a:rPr>
              <a:t>CODE:</a:t>
            </a:r>
            <a:endParaRPr sz="88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7790" rIns="0" bIns="0" rtlCol="0" vert="horz">
            <a:spAutoFit/>
          </a:bodyPr>
          <a:lstStyle/>
          <a:p>
            <a:pPr algn="ctr" marR="97790">
              <a:lnSpc>
                <a:spcPct val="100000"/>
              </a:lnSpc>
              <a:spcBef>
                <a:spcPts val="770"/>
              </a:spcBef>
            </a:pPr>
            <a:r>
              <a:rPr dirty="0" spc="190"/>
              <a:t>- </a:t>
            </a:r>
            <a:r>
              <a:rPr dirty="0" spc="-130"/>
              <a:t>TAKE</a:t>
            </a:r>
            <a:r>
              <a:rPr dirty="0" spc="-490"/>
              <a:t> </a:t>
            </a:r>
            <a:r>
              <a:rPr dirty="0" spc="30"/>
              <a:t>AUTHETICATION</a:t>
            </a: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pc="85"/>
              <a:t>-IF FOUND</a:t>
            </a:r>
            <a:r>
              <a:rPr dirty="0" spc="-385"/>
              <a:t> </a:t>
            </a:r>
            <a:r>
              <a:rPr dirty="0" spc="20"/>
              <a:t>MILLECIOUS</a:t>
            </a: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pc="-35"/>
              <a:t>-CAPTURE</a:t>
            </a:r>
            <a:r>
              <a:rPr dirty="0" spc="-150"/>
              <a:t> </a:t>
            </a:r>
            <a:r>
              <a:rPr dirty="0" spc="-40"/>
              <a:t>SESSION</a:t>
            </a: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pc="-35"/>
              <a:t>-ANALYSE</a:t>
            </a:r>
            <a:r>
              <a:rPr dirty="0" spc="-150"/>
              <a:t> </a:t>
            </a:r>
            <a:r>
              <a:rPr dirty="0" spc="60"/>
              <a:t>IT</a:t>
            </a: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pc="60"/>
              <a:t>THEN </a:t>
            </a:r>
            <a:r>
              <a:rPr dirty="0" spc="-55"/>
              <a:t>CHECK </a:t>
            </a:r>
            <a:r>
              <a:rPr dirty="0" spc="5"/>
              <a:t>THE </a:t>
            </a:r>
            <a:r>
              <a:rPr dirty="0" spc="-105"/>
              <a:t>TYPES </a:t>
            </a:r>
            <a:r>
              <a:rPr dirty="0" spc="-45"/>
              <a:t>OF</a:t>
            </a:r>
            <a:r>
              <a:rPr dirty="0" spc="-660"/>
              <a:t> </a:t>
            </a:r>
            <a:r>
              <a:rPr dirty="0" spc="-114"/>
              <a:t>ATTACKS: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21782" y="4989207"/>
            <a:ext cx="6513195" cy="126365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147445" indent="-88900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1147445" algn="l"/>
                <a:tab pos="1148080" algn="l"/>
              </a:tabLst>
            </a:pPr>
            <a:r>
              <a:rPr dirty="0" sz="3500" spc="-114" b="1">
                <a:solidFill>
                  <a:srgbClr val="263383"/>
                </a:solidFill>
                <a:latin typeface="Arial"/>
                <a:cs typeface="Arial"/>
              </a:rPr>
              <a:t>CROSS </a:t>
            </a:r>
            <a:r>
              <a:rPr dirty="0" sz="3500" spc="-60" b="1">
                <a:solidFill>
                  <a:srgbClr val="263383"/>
                </a:solidFill>
                <a:latin typeface="Arial"/>
                <a:cs typeface="Arial"/>
              </a:rPr>
              <a:t>SITE</a:t>
            </a:r>
            <a:r>
              <a:rPr dirty="0" sz="3500" spc="-20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500" spc="-5" b="1">
                <a:solidFill>
                  <a:srgbClr val="263383"/>
                </a:solidFill>
                <a:latin typeface="Arial"/>
                <a:cs typeface="Arial"/>
              </a:rPr>
              <a:t>SCRIPTING</a:t>
            </a:r>
            <a:endParaRPr sz="3500">
              <a:latin typeface="Arial"/>
              <a:cs typeface="Arial"/>
            </a:endParaRPr>
          </a:p>
          <a:p>
            <a:pPr marL="913765" indent="-9017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913765" algn="l"/>
                <a:tab pos="914400" algn="l"/>
              </a:tabLst>
            </a:pPr>
            <a:r>
              <a:rPr dirty="0" sz="3500" spc="-90" b="1">
                <a:solidFill>
                  <a:srgbClr val="263383"/>
                </a:solidFill>
                <a:latin typeface="Arial"/>
                <a:cs typeface="Arial"/>
              </a:rPr>
              <a:t>SQL </a:t>
            </a:r>
            <a:r>
              <a:rPr dirty="0" sz="3500" spc="65" b="1">
                <a:solidFill>
                  <a:srgbClr val="263383"/>
                </a:solidFill>
                <a:latin typeface="Arial"/>
                <a:cs typeface="Arial"/>
              </a:rPr>
              <a:t>INJECTION</a:t>
            </a:r>
            <a:r>
              <a:rPr dirty="0" sz="3500" spc="-22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500" spc="-105" b="1">
                <a:solidFill>
                  <a:srgbClr val="263383"/>
                </a:solidFill>
                <a:latin typeface="Arial"/>
                <a:cs typeface="Arial"/>
              </a:rPr>
              <a:t>ATTACKS</a:t>
            </a:r>
            <a:endParaRPr sz="3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3907" y="6227457"/>
            <a:ext cx="7268845" cy="126365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929005" indent="-916940">
              <a:lnSpc>
                <a:spcPct val="100000"/>
              </a:lnSpc>
              <a:spcBef>
                <a:spcPts val="770"/>
              </a:spcBef>
              <a:buAutoNum type="arabicPeriod" startAt="3"/>
              <a:tabLst>
                <a:tab pos="929005" algn="l"/>
                <a:tab pos="929640" algn="l"/>
              </a:tabLst>
            </a:pPr>
            <a:r>
              <a:rPr dirty="0" sz="3500" spc="-60" b="1">
                <a:solidFill>
                  <a:srgbClr val="263383"/>
                </a:solidFill>
                <a:latin typeface="Arial"/>
                <a:cs typeface="Arial"/>
              </a:rPr>
              <a:t>PASSWORD </a:t>
            </a:r>
            <a:r>
              <a:rPr dirty="0" sz="3500" spc="-70" b="1">
                <a:solidFill>
                  <a:srgbClr val="263383"/>
                </a:solidFill>
                <a:latin typeface="Arial"/>
                <a:cs typeface="Arial"/>
              </a:rPr>
              <a:t>BASED</a:t>
            </a:r>
            <a:r>
              <a:rPr dirty="0" sz="3500" spc="-27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500" spc="-105" b="1">
                <a:solidFill>
                  <a:srgbClr val="263383"/>
                </a:solidFill>
                <a:latin typeface="Arial"/>
                <a:cs typeface="Arial"/>
              </a:rPr>
              <a:t>ATTACKS</a:t>
            </a:r>
            <a:endParaRPr sz="3500">
              <a:latin typeface="Arial"/>
              <a:cs typeface="Arial"/>
            </a:endParaRPr>
          </a:p>
          <a:p>
            <a:pPr marL="2374265" indent="-931544">
              <a:lnSpc>
                <a:spcPct val="100000"/>
              </a:lnSpc>
              <a:spcBef>
                <a:spcPts val="675"/>
              </a:spcBef>
              <a:buAutoNum type="arabicPeriod" startAt="3"/>
              <a:tabLst>
                <a:tab pos="2374265" algn="l"/>
                <a:tab pos="2374900" algn="l"/>
              </a:tabLst>
            </a:pPr>
            <a:r>
              <a:rPr dirty="0" sz="3500" spc="40" b="1">
                <a:solidFill>
                  <a:srgbClr val="263383"/>
                </a:solidFill>
                <a:latin typeface="Arial"/>
                <a:cs typeface="Arial"/>
              </a:rPr>
              <a:t>DDOS</a:t>
            </a:r>
            <a:r>
              <a:rPr dirty="0" sz="3500" spc="-15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500" spc="-105" b="1">
                <a:solidFill>
                  <a:srgbClr val="263383"/>
                </a:solidFill>
                <a:latin typeface="Arial"/>
                <a:cs typeface="Arial"/>
              </a:rPr>
              <a:t>ATTACKS</a:t>
            </a:r>
            <a:endParaRPr sz="3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604" y="7465707"/>
            <a:ext cx="9533255" cy="1882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163320">
              <a:lnSpc>
                <a:spcPct val="116100"/>
              </a:lnSpc>
              <a:spcBef>
                <a:spcPts val="90"/>
              </a:spcBef>
              <a:tabLst>
                <a:tab pos="2097405" algn="l"/>
              </a:tabLst>
            </a:pPr>
            <a:r>
              <a:rPr dirty="0" sz="3500" spc="85" b="1">
                <a:solidFill>
                  <a:srgbClr val="263383"/>
                </a:solidFill>
                <a:latin typeface="Arial"/>
                <a:cs typeface="Arial"/>
              </a:rPr>
              <a:t>5.	</a:t>
            </a:r>
            <a:r>
              <a:rPr dirty="0" sz="3500" spc="-65" b="1">
                <a:solidFill>
                  <a:srgbClr val="263383"/>
                </a:solidFill>
                <a:latin typeface="Arial"/>
                <a:cs typeface="Arial"/>
              </a:rPr>
              <a:t>BROKEN </a:t>
            </a:r>
            <a:r>
              <a:rPr dirty="0" sz="3500" spc="40" b="1">
                <a:solidFill>
                  <a:srgbClr val="263383"/>
                </a:solidFill>
                <a:latin typeface="Arial"/>
                <a:cs typeface="Arial"/>
              </a:rPr>
              <a:t>AUTHENTICATION.  </a:t>
            </a:r>
            <a:r>
              <a:rPr dirty="0" sz="3500" spc="85" b="1">
                <a:solidFill>
                  <a:srgbClr val="263383"/>
                </a:solidFill>
                <a:latin typeface="Arial"/>
                <a:cs typeface="Arial"/>
              </a:rPr>
              <a:t>FOUND </a:t>
            </a:r>
            <a:r>
              <a:rPr dirty="0" sz="3500" spc="25" b="1">
                <a:solidFill>
                  <a:srgbClr val="263383"/>
                </a:solidFill>
                <a:latin typeface="Arial"/>
                <a:cs typeface="Arial"/>
              </a:rPr>
              <a:t>ONE </a:t>
            </a:r>
            <a:r>
              <a:rPr dirty="0" sz="3500" spc="-30" b="1">
                <a:solidFill>
                  <a:srgbClr val="263383"/>
                </a:solidFill>
                <a:latin typeface="Arial"/>
                <a:cs typeface="Arial"/>
              </a:rPr>
              <a:t>COMPARE </a:t>
            </a:r>
            <a:r>
              <a:rPr dirty="0" sz="3500" spc="5" b="1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3500" spc="-71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500" spc="-105" b="1">
                <a:solidFill>
                  <a:srgbClr val="263383"/>
                </a:solidFill>
                <a:latin typeface="Arial"/>
                <a:cs typeface="Arial"/>
              </a:rPr>
              <a:t>ATTACKS </a:t>
            </a:r>
            <a:r>
              <a:rPr dirty="0" sz="3500" spc="90" b="1">
                <a:solidFill>
                  <a:srgbClr val="263383"/>
                </a:solidFill>
                <a:latin typeface="Arial"/>
                <a:cs typeface="Arial"/>
              </a:rPr>
              <a:t>WITH</a:t>
            </a:r>
            <a:endParaRPr sz="3500">
              <a:latin typeface="Arial"/>
              <a:cs typeface="Arial"/>
            </a:endParaRPr>
          </a:p>
          <a:p>
            <a:pPr marL="1765300">
              <a:lnSpc>
                <a:spcPct val="100000"/>
              </a:lnSpc>
              <a:spcBef>
                <a:spcPts val="675"/>
              </a:spcBef>
            </a:pPr>
            <a:r>
              <a:rPr dirty="0" sz="3500" spc="-130" b="1">
                <a:solidFill>
                  <a:srgbClr val="263383"/>
                </a:solidFill>
                <a:latin typeface="Arial"/>
                <a:cs typeface="Arial"/>
              </a:rPr>
              <a:t>PRE </a:t>
            </a:r>
            <a:r>
              <a:rPr dirty="0" sz="3500" spc="-55" b="1">
                <a:solidFill>
                  <a:srgbClr val="263383"/>
                </a:solidFill>
                <a:latin typeface="Arial"/>
                <a:cs typeface="Arial"/>
              </a:rPr>
              <a:t>ALLOCTAED</a:t>
            </a:r>
            <a:r>
              <a:rPr dirty="0" sz="3500" spc="-17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500" spc="-70" b="1">
                <a:solidFill>
                  <a:srgbClr val="263383"/>
                </a:solidFill>
                <a:latin typeface="Arial"/>
                <a:cs typeface="Arial"/>
              </a:rPr>
              <a:t>DATESET.</a:t>
            </a:r>
            <a:endParaRPr sz="3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2045" y="3164363"/>
            <a:ext cx="415925" cy="6026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750" spc="-430">
                <a:solidFill>
                  <a:srgbClr val="263383"/>
                </a:solidFill>
                <a:latin typeface="Arial Black"/>
                <a:cs typeface="Arial Black"/>
              </a:rPr>
              <a:t>2</a:t>
            </a:r>
            <a:r>
              <a:rPr dirty="0" sz="3750" spc="-254">
                <a:solidFill>
                  <a:srgbClr val="263383"/>
                </a:solidFill>
                <a:latin typeface="Arial Black"/>
                <a:cs typeface="Arial Black"/>
              </a:rPr>
              <a:t>.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57014" y="1740757"/>
            <a:ext cx="6546850" cy="5359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98219" marR="514350" indent="-963294">
              <a:lnSpc>
                <a:spcPct val="116700"/>
              </a:lnSpc>
              <a:spcBef>
                <a:spcPts val="90"/>
              </a:spcBef>
              <a:tabLst>
                <a:tab pos="1435100" algn="l"/>
              </a:tabLst>
            </a:pPr>
            <a:r>
              <a:rPr dirty="0" sz="3750" spc="-375">
                <a:solidFill>
                  <a:srgbClr val="263383"/>
                </a:solidFill>
                <a:latin typeface="Arial Black"/>
                <a:cs typeface="Arial Black"/>
              </a:rPr>
              <a:t>1.		</a:t>
            </a:r>
            <a:r>
              <a:rPr dirty="0" sz="3750" spc="95" b="1">
                <a:solidFill>
                  <a:srgbClr val="263383"/>
                </a:solidFill>
                <a:latin typeface="Arial"/>
                <a:cs typeface="Arial"/>
              </a:rPr>
              <a:t>-IF FOUND </a:t>
            </a:r>
            <a:r>
              <a:rPr dirty="0" sz="3750" spc="85" b="1">
                <a:solidFill>
                  <a:srgbClr val="263383"/>
                </a:solidFill>
                <a:latin typeface="Arial"/>
                <a:cs typeface="Arial"/>
              </a:rPr>
              <a:t>MATCH  </a:t>
            </a:r>
            <a:r>
              <a:rPr dirty="0" sz="3750" spc="-95" b="1">
                <a:solidFill>
                  <a:srgbClr val="263383"/>
                </a:solidFill>
                <a:latin typeface="Arial"/>
                <a:cs typeface="Arial"/>
              </a:rPr>
              <a:t>GENERATE </a:t>
            </a:r>
            <a:r>
              <a:rPr dirty="0" sz="3750" spc="-80" b="1">
                <a:solidFill>
                  <a:srgbClr val="263383"/>
                </a:solidFill>
                <a:latin typeface="Arial"/>
                <a:cs typeface="Arial"/>
              </a:rPr>
              <a:t>A</a:t>
            </a:r>
            <a:r>
              <a:rPr dirty="0" sz="3750" spc="-27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750" spc="-105" b="1">
                <a:solidFill>
                  <a:srgbClr val="263383"/>
                </a:solidFill>
                <a:latin typeface="Arial"/>
                <a:cs typeface="Arial"/>
              </a:rPr>
              <a:t>REPORT</a:t>
            </a:r>
            <a:endParaRPr sz="3750">
              <a:latin typeface="Arial"/>
              <a:cs typeface="Arial"/>
            </a:endParaRPr>
          </a:p>
          <a:p>
            <a:pPr algn="ctr" marL="602615" marR="5080" indent="113030">
              <a:lnSpc>
                <a:spcPts val="5250"/>
              </a:lnSpc>
              <a:spcBef>
                <a:spcPts val="300"/>
              </a:spcBef>
            </a:pPr>
            <a:r>
              <a:rPr dirty="0" sz="3750" spc="70" b="1">
                <a:solidFill>
                  <a:srgbClr val="263383"/>
                </a:solidFill>
                <a:latin typeface="Arial"/>
                <a:cs typeface="Arial"/>
              </a:rPr>
              <a:t>THEN </a:t>
            </a:r>
            <a:r>
              <a:rPr dirty="0" sz="3750" spc="-125" b="1">
                <a:solidFill>
                  <a:srgbClr val="263383"/>
                </a:solidFill>
                <a:latin typeface="Arial"/>
                <a:cs typeface="Arial"/>
              </a:rPr>
              <a:t>PASS </a:t>
            </a:r>
            <a:r>
              <a:rPr dirty="0" sz="3750" spc="65" b="1">
                <a:solidFill>
                  <a:srgbClr val="263383"/>
                </a:solidFill>
                <a:latin typeface="Arial"/>
                <a:cs typeface="Arial"/>
              </a:rPr>
              <a:t>IT </a:t>
            </a:r>
            <a:r>
              <a:rPr dirty="0" sz="3750" spc="-20" b="1">
                <a:solidFill>
                  <a:srgbClr val="263383"/>
                </a:solidFill>
                <a:latin typeface="Arial"/>
                <a:cs typeface="Arial"/>
              </a:rPr>
              <a:t>TO  </a:t>
            </a:r>
            <a:r>
              <a:rPr dirty="0" sz="3750" spc="65" b="1">
                <a:solidFill>
                  <a:srgbClr val="263383"/>
                </a:solidFill>
                <a:latin typeface="Arial"/>
                <a:cs typeface="Arial"/>
              </a:rPr>
              <a:t>INTRUSION</a:t>
            </a:r>
            <a:r>
              <a:rPr dirty="0" sz="3750" spc="-21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750" spc="-10" b="1">
                <a:solidFill>
                  <a:srgbClr val="263383"/>
                </a:solidFill>
                <a:latin typeface="Arial"/>
                <a:cs typeface="Arial"/>
              </a:rPr>
              <a:t>PROTECTION  </a:t>
            </a:r>
            <a:r>
              <a:rPr dirty="0" sz="3750" spc="-55" b="1">
                <a:solidFill>
                  <a:srgbClr val="263383"/>
                </a:solidFill>
                <a:latin typeface="Arial"/>
                <a:cs typeface="Arial"/>
              </a:rPr>
              <a:t>SYSTEM </a:t>
            </a:r>
            <a:r>
              <a:rPr dirty="0" sz="3750" spc="30" b="1">
                <a:solidFill>
                  <a:srgbClr val="263383"/>
                </a:solidFill>
                <a:latin typeface="Arial"/>
                <a:cs typeface="Arial"/>
              </a:rPr>
              <a:t>(IPS) </a:t>
            </a:r>
            <a:r>
              <a:rPr dirty="0" sz="3750" spc="114" b="1">
                <a:solidFill>
                  <a:srgbClr val="263383"/>
                </a:solidFill>
                <a:latin typeface="Arial"/>
                <a:cs typeface="Arial"/>
              </a:rPr>
              <a:t>AND  </a:t>
            </a:r>
            <a:r>
              <a:rPr dirty="0" sz="3750" spc="-70" b="1">
                <a:solidFill>
                  <a:srgbClr val="263383"/>
                </a:solidFill>
                <a:latin typeface="Arial"/>
                <a:cs typeface="Arial"/>
              </a:rPr>
              <a:t>FIREWALL.</a:t>
            </a:r>
            <a:endParaRPr sz="3750">
              <a:latin typeface="Arial"/>
              <a:cs typeface="Arial"/>
            </a:endParaRPr>
          </a:p>
          <a:p>
            <a:pPr marL="1353185" marR="293370" indent="-1341120">
              <a:lnSpc>
                <a:spcPts val="5250"/>
              </a:lnSpc>
              <a:tabLst>
                <a:tab pos="1004569" algn="l"/>
              </a:tabLst>
            </a:pPr>
            <a:r>
              <a:rPr dirty="0" sz="3750" spc="-280">
                <a:solidFill>
                  <a:srgbClr val="263383"/>
                </a:solidFill>
                <a:latin typeface="Arial Black"/>
                <a:cs typeface="Arial Black"/>
              </a:rPr>
              <a:t>3.	</a:t>
            </a:r>
            <a:r>
              <a:rPr dirty="0" sz="3750" spc="-95" b="1">
                <a:solidFill>
                  <a:srgbClr val="263383"/>
                </a:solidFill>
                <a:latin typeface="Arial"/>
                <a:cs typeface="Arial"/>
              </a:rPr>
              <a:t>-ELSE</a:t>
            </a:r>
            <a:r>
              <a:rPr dirty="0" sz="3750" spc="-19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750" spc="-10" b="1">
                <a:solidFill>
                  <a:srgbClr val="263383"/>
                </a:solidFill>
                <a:latin typeface="Arial"/>
                <a:cs typeface="Arial"/>
              </a:rPr>
              <a:t>PRINT(“SYSTEM  </a:t>
            </a:r>
            <a:r>
              <a:rPr dirty="0" sz="3750" spc="40" b="1">
                <a:solidFill>
                  <a:srgbClr val="263383"/>
                </a:solidFill>
                <a:latin typeface="Arial"/>
                <a:cs typeface="Arial"/>
              </a:rPr>
              <a:t>UNDER</a:t>
            </a:r>
            <a:r>
              <a:rPr dirty="0" sz="3750" spc="-17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750" spc="-75" b="1">
                <a:solidFill>
                  <a:srgbClr val="263383"/>
                </a:solidFill>
                <a:latin typeface="Arial"/>
                <a:cs typeface="Arial"/>
              </a:rPr>
              <a:t>ATTACKS”)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5107" y="7074757"/>
            <a:ext cx="6635115" cy="2692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713230" marR="5080" indent="-1701164">
              <a:lnSpc>
                <a:spcPct val="116700"/>
              </a:lnSpc>
              <a:spcBef>
                <a:spcPts val="90"/>
              </a:spcBef>
            </a:pPr>
            <a:r>
              <a:rPr dirty="0" sz="3750" spc="-235">
                <a:solidFill>
                  <a:srgbClr val="263383"/>
                </a:solidFill>
                <a:latin typeface="Arial Black"/>
                <a:cs typeface="Arial Black"/>
              </a:rPr>
              <a:t>4. </a:t>
            </a:r>
            <a:r>
              <a:rPr dirty="0" sz="3750" spc="-95" b="1">
                <a:solidFill>
                  <a:srgbClr val="263383"/>
                </a:solidFill>
                <a:latin typeface="Arial"/>
                <a:cs typeface="Arial"/>
              </a:rPr>
              <a:t>-ELSE </a:t>
            </a:r>
            <a:r>
              <a:rPr dirty="0" sz="3750" spc="-60" b="1">
                <a:solidFill>
                  <a:srgbClr val="263383"/>
                </a:solidFill>
                <a:latin typeface="Arial"/>
                <a:cs typeface="Arial"/>
              </a:rPr>
              <a:t>ALLOW </a:t>
            </a:r>
            <a:r>
              <a:rPr dirty="0" sz="3750" spc="10" b="1">
                <a:solidFill>
                  <a:srgbClr val="263383"/>
                </a:solidFill>
                <a:latin typeface="Arial"/>
                <a:cs typeface="Arial"/>
              </a:rPr>
              <a:t>THE</a:t>
            </a:r>
            <a:r>
              <a:rPr dirty="0" sz="3750" spc="-5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750" spc="5" b="1">
                <a:solidFill>
                  <a:srgbClr val="263383"/>
                </a:solidFill>
                <a:latin typeface="Arial"/>
                <a:cs typeface="Arial"/>
              </a:rPr>
              <a:t>CLIENT  </a:t>
            </a:r>
            <a:r>
              <a:rPr dirty="0" sz="3750" spc="-20" b="1">
                <a:solidFill>
                  <a:srgbClr val="263383"/>
                </a:solidFill>
                <a:latin typeface="Arial"/>
                <a:cs typeface="Arial"/>
              </a:rPr>
              <a:t>TO </a:t>
            </a:r>
            <a:r>
              <a:rPr dirty="0" sz="3750" spc="-130" b="1">
                <a:solidFill>
                  <a:srgbClr val="263383"/>
                </a:solidFill>
                <a:latin typeface="Arial"/>
                <a:cs typeface="Arial"/>
              </a:rPr>
              <a:t>ACCESS</a:t>
            </a:r>
            <a:r>
              <a:rPr dirty="0" sz="3750" spc="-3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750" spc="10" b="1">
                <a:solidFill>
                  <a:srgbClr val="263383"/>
                </a:solidFill>
                <a:latin typeface="Arial"/>
                <a:cs typeface="Arial"/>
              </a:rPr>
              <a:t>THE</a:t>
            </a:r>
            <a:endParaRPr sz="3750">
              <a:latin typeface="Arial"/>
              <a:cs typeface="Arial"/>
            </a:endParaRPr>
          </a:p>
          <a:p>
            <a:pPr marL="940435">
              <a:lnSpc>
                <a:spcPct val="100000"/>
              </a:lnSpc>
              <a:spcBef>
                <a:spcPts val="750"/>
              </a:spcBef>
            </a:pPr>
            <a:r>
              <a:rPr dirty="0" sz="3750" spc="-20" b="1">
                <a:solidFill>
                  <a:srgbClr val="263383"/>
                </a:solidFill>
                <a:latin typeface="Arial"/>
                <a:cs typeface="Arial"/>
              </a:rPr>
              <a:t>DATA(FILE </a:t>
            </a:r>
            <a:r>
              <a:rPr dirty="0" sz="3750" spc="220" b="1">
                <a:solidFill>
                  <a:srgbClr val="263383"/>
                </a:solidFill>
                <a:latin typeface="Arial"/>
                <a:cs typeface="Arial"/>
              </a:rPr>
              <a:t>IN</a:t>
            </a:r>
            <a:r>
              <a:rPr dirty="0" sz="3750" spc="-3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750" spc="-114" b="1">
                <a:solidFill>
                  <a:srgbClr val="263383"/>
                </a:solidFill>
                <a:latin typeface="Arial"/>
                <a:cs typeface="Arial"/>
              </a:rPr>
              <a:t>SERVER)</a:t>
            </a:r>
            <a:endParaRPr sz="375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750"/>
              </a:spcBef>
            </a:pPr>
            <a:r>
              <a:rPr dirty="0" sz="3750" spc="-260">
                <a:solidFill>
                  <a:srgbClr val="263383"/>
                </a:solidFill>
                <a:latin typeface="Arial Black"/>
                <a:cs typeface="Arial Black"/>
              </a:rPr>
              <a:t>5.</a:t>
            </a:r>
            <a:endParaRPr sz="37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132" y="202600"/>
            <a:ext cx="626872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35">
                <a:latin typeface="Arial"/>
                <a:cs typeface="Arial"/>
              </a:rPr>
              <a:t>IMPLEMENTATION: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979" y="1608622"/>
            <a:ext cx="16965295" cy="795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2085" marR="144780" indent="-20320">
              <a:lnSpc>
                <a:spcPct val="116100"/>
              </a:lnSpc>
              <a:spcBef>
                <a:spcPts val="100"/>
              </a:spcBef>
              <a:buAutoNum type="arabicPeriod"/>
              <a:tabLst>
                <a:tab pos="522605" algn="l"/>
              </a:tabLst>
            </a:pPr>
            <a:r>
              <a:rPr dirty="0" sz="2800" spc="40" b="1">
                <a:solidFill>
                  <a:srgbClr val="263383"/>
                </a:solidFill>
                <a:latin typeface="Arial"/>
                <a:cs typeface="Arial"/>
              </a:rPr>
              <a:t>Packet</a:t>
            </a:r>
            <a:r>
              <a:rPr dirty="0" sz="2800" spc="-114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65" b="1">
                <a:solidFill>
                  <a:srgbClr val="263383"/>
                </a:solidFill>
                <a:latin typeface="Arial"/>
                <a:cs typeface="Arial"/>
              </a:rPr>
              <a:t>Capture</a:t>
            </a:r>
            <a:r>
              <a:rPr dirty="0" sz="2800" spc="-114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8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40" b="1">
                <a:solidFill>
                  <a:srgbClr val="263383"/>
                </a:solidFill>
                <a:latin typeface="Arial"/>
                <a:cs typeface="Arial"/>
              </a:rPr>
              <a:t>Analysis:</a:t>
            </a:r>
            <a:r>
              <a:rPr dirty="0" sz="2800" spc="-114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265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263383"/>
                </a:solidFill>
                <a:latin typeface="Arial Black"/>
                <a:cs typeface="Arial Black"/>
              </a:rPr>
              <a:t>code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29">
                <a:solidFill>
                  <a:srgbClr val="263383"/>
                </a:solidFill>
                <a:latin typeface="Arial Black"/>
                <a:cs typeface="Arial Black"/>
              </a:rPr>
              <a:t>leverages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29">
                <a:solidFill>
                  <a:srgbClr val="263383"/>
                </a:solidFill>
                <a:latin typeface="Arial Black"/>
                <a:cs typeface="Arial Black"/>
              </a:rPr>
              <a:t>Scapy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40">
                <a:solidFill>
                  <a:srgbClr val="263383"/>
                </a:solidFill>
                <a:latin typeface="Arial Black"/>
                <a:cs typeface="Arial Black"/>
              </a:rPr>
              <a:t>library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20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90">
                <a:solidFill>
                  <a:srgbClr val="263383"/>
                </a:solidFill>
                <a:latin typeface="Arial Black"/>
                <a:cs typeface="Arial Black"/>
              </a:rPr>
              <a:t>capture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network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60">
                <a:solidFill>
                  <a:srgbClr val="263383"/>
                </a:solidFill>
                <a:latin typeface="Arial Black"/>
                <a:cs typeface="Arial Black"/>
              </a:rPr>
              <a:t>packets,  </a:t>
            </a:r>
            <a:r>
              <a:rPr dirty="0" sz="2800" spc="-220">
                <a:solidFill>
                  <a:srgbClr val="263383"/>
                </a:solidFill>
                <a:latin typeface="Arial Black"/>
                <a:cs typeface="Arial Black"/>
              </a:rPr>
              <a:t>process </a:t>
            </a:r>
            <a:r>
              <a:rPr dirty="0" sz="2800" spc="-185">
                <a:solidFill>
                  <a:srgbClr val="263383"/>
                </a:solidFill>
                <a:latin typeface="Arial Black"/>
                <a:cs typeface="Arial Black"/>
              </a:rPr>
              <a:t>them,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extract </a:t>
            </a:r>
            <a:r>
              <a:rPr dirty="0" sz="2800" spc="-190">
                <a:solidFill>
                  <a:srgbClr val="263383"/>
                </a:solidFill>
                <a:latin typeface="Arial Black"/>
                <a:cs typeface="Arial Black"/>
              </a:rPr>
              <a:t>various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attributes, 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such </a:t>
            </a:r>
            <a:r>
              <a:rPr dirty="0" sz="2800" spc="-315">
                <a:solidFill>
                  <a:srgbClr val="263383"/>
                </a:solidFill>
                <a:latin typeface="Arial Black"/>
                <a:cs typeface="Arial Black"/>
              </a:rPr>
              <a:t>as </a:t>
            </a:r>
            <a:r>
              <a:rPr dirty="0" sz="2800" spc="-215">
                <a:solidFill>
                  <a:srgbClr val="263383"/>
                </a:solidFill>
                <a:latin typeface="Arial Black"/>
                <a:cs typeface="Arial Black"/>
              </a:rPr>
              <a:t>source IP, </a:t>
            </a:r>
            <a:r>
              <a:rPr dirty="0" sz="2800" spc="-180">
                <a:solidFill>
                  <a:srgbClr val="263383"/>
                </a:solidFill>
                <a:latin typeface="Arial Black"/>
                <a:cs typeface="Arial Black"/>
              </a:rPr>
              <a:t>destination </a:t>
            </a:r>
            <a:r>
              <a:rPr dirty="0" sz="2800" spc="-215">
                <a:solidFill>
                  <a:srgbClr val="263383"/>
                </a:solidFill>
                <a:latin typeface="Arial Black"/>
                <a:cs typeface="Arial Black"/>
              </a:rPr>
              <a:t>IP, </a:t>
            </a:r>
            <a:r>
              <a:rPr dirty="0" sz="2800" spc="-145">
                <a:solidFill>
                  <a:srgbClr val="263383"/>
                </a:solidFill>
                <a:latin typeface="Arial Black"/>
                <a:cs typeface="Arial Black"/>
              </a:rPr>
              <a:t>protocol,</a:t>
            </a:r>
            <a:r>
              <a:rPr dirty="0" sz="2800" spc="-71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800" spc="-100">
                <a:solidFill>
                  <a:srgbClr val="263383"/>
                </a:solidFill>
                <a:latin typeface="Arial Black"/>
                <a:cs typeface="Arial Black"/>
              </a:rPr>
              <a:t>port</a:t>
            </a:r>
            <a:endParaRPr sz="2800">
              <a:latin typeface="Arial Black"/>
              <a:cs typeface="Arial Black"/>
            </a:endParaRPr>
          </a:p>
          <a:p>
            <a:pPr marL="7630795">
              <a:lnSpc>
                <a:spcPct val="100000"/>
              </a:lnSpc>
              <a:spcBef>
                <a:spcPts val="540"/>
              </a:spcBef>
            </a:pPr>
            <a:r>
              <a:rPr dirty="0" sz="2800" spc="-185">
                <a:solidFill>
                  <a:srgbClr val="263383"/>
                </a:solidFill>
                <a:latin typeface="Arial Black"/>
                <a:cs typeface="Arial Black"/>
              </a:rPr>
              <a:t>numbers.</a:t>
            </a:r>
            <a:endParaRPr sz="2800">
              <a:latin typeface="Arial Black"/>
              <a:cs typeface="Arial Black"/>
            </a:endParaRPr>
          </a:p>
          <a:p>
            <a:pPr marL="574675" marR="304800" indent="-262255">
              <a:lnSpc>
                <a:spcPct val="116100"/>
              </a:lnSpc>
              <a:buAutoNum type="arabicPeriod" startAt="2"/>
              <a:tabLst>
                <a:tab pos="692785" algn="l"/>
              </a:tabLst>
            </a:pPr>
            <a:r>
              <a:rPr dirty="0" sz="2800" spc="10" b="1">
                <a:solidFill>
                  <a:srgbClr val="263383"/>
                </a:solidFill>
                <a:latin typeface="Arial"/>
                <a:cs typeface="Arial"/>
              </a:rPr>
              <a:t>Rule-Based</a:t>
            </a:r>
            <a:r>
              <a:rPr dirty="0" sz="28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0" b="1">
                <a:solidFill>
                  <a:srgbClr val="263383"/>
                </a:solidFill>
                <a:latin typeface="Arial"/>
                <a:cs typeface="Arial"/>
              </a:rPr>
              <a:t>Alerting:</a:t>
            </a:r>
            <a:r>
              <a:rPr dirty="0" sz="28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265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80">
                <a:solidFill>
                  <a:srgbClr val="263383"/>
                </a:solidFill>
                <a:latin typeface="Arial Black"/>
                <a:cs typeface="Arial Black"/>
              </a:rPr>
              <a:t>script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allows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29">
                <a:solidFill>
                  <a:srgbClr val="263383"/>
                </a:solidFill>
                <a:latin typeface="Arial Black"/>
                <a:cs typeface="Arial Black"/>
              </a:rPr>
              <a:t>users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20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60">
                <a:solidFill>
                  <a:srgbClr val="263383"/>
                </a:solidFill>
                <a:latin typeface="Arial Black"/>
                <a:cs typeface="Arial Black"/>
              </a:rPr>
              <a:t>define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65">
                <a:solidFill>
                  <a:srgbClr val="263383"/>
                </a:solidFill>
                <a:latin typeface="Arial Black"/>
                <a:cs typeface="Arial Black"/>
              </a:rPr>
              <a:t>intrusion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80">
                <a:solidFill>
                  <a:srgbClr val="263383"/>
                </a:solidFill>
                <a:latin typeface="Arial Black"/>
                <a:cs typeface="Arial Black"/>
              </a:rPr>
              <a:t>detection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90">
                <a:solidFill>
                  <a:srgbClr val="263383"/>
                </a:solidFill>
                <a:latin typeface="Arial Black"/>
                <a:cs typeface="Arial Black"/>
              </a:rPr>
              <a:t>rules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60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310">
                <a:solidFill>
                  <a:srgbClr val="263383"/>
                </a:solidFill>
                <a:latin typeface="Arial Black"/>
                <a:cs typeface="Arial Black"/>
              </a:rPr>
              <a:t>a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04">
                <a:solidFill>
                  <a:srgbClr val="263383"/>
                </a:solidFill>
                <a:latin typeface="Arial Black"/>
                <a:cs typeface="Arial Black"/>
              </a:rPr>
              <a:t>"rules.txt"  </a:t>
            </a:r>
            <a:r>
              <a:rPr dirty="0" sz="2800" spc="-160">
                <a:solidFill>
                  <a:srgbClr val="263383"/>
                </a:solidFill>
                <a:latin typeface="Arial Black"/>
                <a:cs typeface="Arial Black"/>
              </a:rPr>
              <a:t>file.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80">
                <a:solidFill>
                  <a:srgbClr val="263383"/>
                </a:solidFill>
                <a:latin typeface="Arial Black"/>
                <a:cs typeface="Arial Black"/>
              </a:rPr>
              <a:t>These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90">
                <a:solidFill>
                  <a:srgbClr val="263383"/>
                </a:solidFill>
                <a:latin typeface="Arial Black"/>
                <a:cs typeface="Arial Black"/>
              </a:rPr>
              <a:t>rules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54">
                <a:solidFill>
                  <a:srgbClr val="263383"/>
                </a:solidFill>
                <a:latin typeface="Arial Black"/>
                <a:cs typeface="Arial Black"/>
              </a:rPr>
              <a:t>can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90">
                <a:solidFill>
                  <a:srgbClr val="263383"/>
                </a:solidFill>
                <a:latin typeface="Arial Black"/>
                <a:cs typeface="Arial Black"/>
              </a:rPr>
              <a:t>specify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conditions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10">
                <a:solidFill>
                  <a:srgbClr val="263383"/>
                </a:solidFill>
                <a:latin typeface="Arial Black"/>
                <a:cs typeface="Arial Black"/>
              </a:rPr>
              <a:t>based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40">
                <a:solidFill>
                  <a:srgbClr val="263383"/>
                </a:solidFill>
                <a:latin typeface="Arial Black"/>
                <a:cs typeface="Arial Black"/>
              </a:rPr>
              <a:t>on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263383"/>
                </a:solidFill>
                <a:latin typeface="Arial Black"/>
                <a:cs typeface="Arial Black"/>
              </a:rPr>
              <a:t>source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263383"/>
                </a:solidFill>
                <a:latin typeface="Arial Black"/>
                <a:cs typeface="Arial Black"/>
              </a:rPr>
              <a:t>IP,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80">
                <a:solidFill>
                  <a:srgbClr val="263383"/>
                </a:solidFill>
                <a:latin typeface="Arial Black"/>
                <a:cs typeface="Arial Black"/>
              </a:rPr>
              <a:t>destination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263383"/>
                </a:solidFill>
                <a:latin typeface="Arial Black"/>
                <a:cs typeface="Arial Black"/>
              </a:rPr>
              <a:t>IP,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45">
                <a:solidFill>
                  <a:srgbClr val="263383"/>
                </a:solidFill>
                <a:latin typeface="Arial Black"/>
                <a:cs typeface="Arial Black"/>
              </a:rPr>
              <a:t>protocol,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00">
                <a:solidFill>
                  <a:srgbClr val="263383"/>
                </a:solidFill>
                <a:latin typeface="Arial Black"/>
                <a:cs typeface="Arial Black"/>
              </a:rPr>
              <a:t>port</a:t>
            </a:r>
            <a:endParaRPr sz="2800">
              <a:latin typeface="Arial Black"/>
              <a:cs typeface="Arial Black"/>
            </a:endParaRPr>
          </a:p>
          <a:p>
            <a:pPr marL="5876290" marR="271780" indent="-5596890">
              <a:lnSpc>
                <a:spcPct val="116100"/>
              </a:lnSpc>
            </a:pPr>
            <a:r>
              <a:rPr dirty="0" sz="2800" spc="-185">
                <a:solidFill>
                  <a:srgbClr val="263383"/>
                </a:solidFill>
                <a:latin typeface="Arial Black"/>
                <a:cs typeface="Arial Black"/>
              </a:rPr>
              <a:t>numbers. When </a:t>
            </a:r>
            <a:r>
              <a:rPr dirty="0" sz="2800" spc="-31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800" spc="-260">
                <a:solidFill>
                  <a:srgbClr val="263383"/>
                </a:solidFill>
                <a:latin typeface="Arial Black"/>
                <a:cs typeface="Arial Black"/>
              </a:rPr>
              <a:t>packet 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matches </a:t>
            </a:r>
            <a:r>
              <a:rPr dirty="0" sz="2800" spc="-31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800" spc="-145">
                <a:solidFill>
                  <a:srgbClr val="263383"/>
                </a:solidFill>
                <a:latin typeface="Arial Black"/>
                <a:cs typeface="Arial Black"/>
              </a:rPr>
              <a:t>defined </a:t>
            </a:r>
            <a:r>
              <a:rPr dirty="0" sz="2800" spc="-165">
                <a:solidFill>
                  <a:srgbClr val="263383"/>
                </a:solidFill>
                <a:latin typeface="Arial Black"/>
                <a:cs typeface="Arial Black"/>
              </a:rPr>
              <a:t>rule, </a:t>
            </a:r>
            <a:r>
              <a:rPr dirty="0" sz="2800" spc="-225">
                <a:solidFill>
                  <a:srgbClr val="263383"/>
                </a:solidFill>
                <a:latin typeface="Arial Black"/>
                <a:cs typeface="Arial Black"/>
              </a:rPr>
              <a:t>an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alert </a:t>
            </a:r>
            <a:r>
              <a:rPr dirty="0" sz="2800" spc="-254">
                <a:solidFill>
                  <a:srgbClr val="263383"/>
                </a:solidFill>
                <a:latin typeface="Arial Black"/>
                <a:cs typeface="Arial Black"/>
              </a:rPr>
              <a:t>is </a:t>
            </a:r>
            <a:r>
              <a:rPr dirty="0" sz="2800" spc="-204">
                <a:solidFill>
                  <a:srgbClr val="263383"/>
                </a:solidFill>
                <a:latin typeface="Arial Black"/>
                <a:cs typeface="Arial Black"/>
              </a:rPr>
              <a:t>generated,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800" spc="-17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800" spc="-204">
                <a:solidFill>
                  <a:srgbClr val="263383"/>
                </a:solidFill>
                <a:latin typeface="Arial Black"/>
                <a:cs typeface="Arial Black"/>
              </a:rPr>
              <a:t>matched</a:t>
            </a:r>
            <a:r>
              <a:rPr dirty="0" sz="2800" spc="-6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65">
                <a:solidFill>
                  <a:srgbClr val="263383"/>
                </a:solidFill>
                <a:latin typeface="Arial Black"/>
                <a:cs typeface="Arial Black"/>
              </a:rPr>
              <a:t>packets  </a:t>
            </a:r>
            <a:r>
              <a:rPr dirty="0" sz="2800" spc="-220">
                <a:solidFill>
                  <a:srgbClr val="263383"/>
                </a:solidFill>
                <a:latin typeface="Arial Black"/>
                <a:cs typeface="Arial Black"/>
              </a:rPr>
              <a:t>are </a:t>
            </a:r>
            <a:r>
              <a:rPr dirty="0" sz="2800" spc="-165">
                <a:solidFill>
                  <a:srgbClr val="263383"/>
                </a:solidFill>
                <a:latin typeface="Arial Black"/>
                <a:cs typeface="Arial Black"/>
              </a:rPr>
              <a:t>stored </a:t>
            </a:r>
            <a:r>
              <a:rPr dirty="0" sz="2800" spc="-80">
                <a:solidFill>
                  <a:srgbClr val="263383"/>
                </a:solidFill>
                <a:latin typeface="Arial Black"/>
                <a:cs typeface="Arial Black"/>
              </a:rPr>
              <a:t>for </a:t>
            </a:r>
            <a:r>
              <a:rPr dirty="0" sz="2800" spc="-125">
                <a:solidFill>
                  <a:srgbClr val="263383"/>
                </a:solidFill>
                <a:latin typeface="Arial Black"/>
                <a:cs typeface="Arial Black"/>
              </a:rPr>
              <a:t>further</a:t>
            </a:r>
            <a:r>
              <a:rPr dirty="0" sz="2800" spc="-5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25">
                <a:solidFill>
                  <a:srgbClr val="263383"/>
                </a:solidFill>
                <a:latin typeface="Arial Black"/>
                <a:cs typeface="Arial Black"/>
              </a:rPr>
              <a:t>analysis.</a:t>
            </a:r>
            <a:endParaRPr sz="2800">
              <a:latin typeface="Arial Black"/>
              <a:cs typeface="Arial Black"/>
            </a:endParaRPr>
          </a:p>
          <a:p>
            <a:pPr marL="405130" marR="5080" indent="-405130">
              <a:lnSpc>
                <a:spcPct val="116100"/>
              </a:lnSpc>
              <a:buAutoNum type="arabicPeriod" startAt="3"/>
              <a:tabLst>
                <a:tab pos="405130" algn="l"/>
              </a:tabLst>
            </a:pPr>
            <a:r>
              <a:rPr dirty="0" sz="2800" spc="80" b="1">
                <a:solidFill>
                  <a:srgbClr val="263383"/>
                </a:solidFill>
                <a:latin typeface="Arial"/>
                <a:cs typeface="Arial"/>
              </a:rPr>
              <a:t>Alert</a:t>
            </a:r>
            <a:r>
              <a:rPr dirty="0" sz="2800" spc="-12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55" b="1">
                <a:solidFill>
                  <a:srgbClr val="263383"/>
                </a:solidFill>
                <a:latin typeface="Arial"/>
                <a:cs typeface="Arial"/>
              </a:rPr>
              <a:t>and</a:t>
            </a:r>
            <a:r>
              <a:rPr dirty="0" sz="2800" spc="-114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 b="1">
                <a:solidFill>
                  <a:srgbClr val="263383"/>
                </a:solidFill>
                <a:latin typeface="Arial"/>
                <a:cs typeface="Arial"/>
              </a:rPr>
              <a:t>Packet</a:t>
            </a:r>
            <a:r>
              <a:rPr dirty="0" sz="2800" spc="-114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40" b="1">
                <a:solidFill>
                  <a:srgbClr val="263383"/>
                </a:solidFill>
                <a:latin typeface="Arial"/>
                <a:cs typeface="Arial"/>
              </a:rPr>
              <a:t>Presentation:</a:t>
            </a:r>
            <a:r>
              <a:rPr dirty="0" sz="2800" spc="-12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265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80">
                <a:solidFill>
                  <a:srgbClr val="263383"/>
                </a:solidFill>
                <a:latin typeface="Arial Black"/>
                <a:cs typeface="Arial Black"/>
              </a:rPr>
              <a:t>script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95">
                <a:solidFill>
                  <a:srgbClr val="263383"/>
                </a:solidFill>
                <a:latin typeface="Arial Black"/>
                <a:cs typeface="Arial Black"/>
              </a:rPr>
              <a:t>presents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85">
                <a:solidFill>
                  <a:srgbClr val="263383"/>
                </a:solidFill>
                <a:latin typeface="Arial Black"/>
                <a:cs typeface="Arial Black"/>
              </a:rPr>
              <a:t>detected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263383"/>
                </a:solidFill>
                <a:latin typeface="Arial Black"/>
                <a:cs typeface="Arial Black"/>
              </a:rPr>
              <a:t>alerts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captured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65">
                <a:solidFill>
                  <a:srgbClr val="263383"/>
                </a:solidFill>
                <a:latin typeface="Arial Black"/>
                <a:cs typeface="Arial Black"/>
              </a:rPr>
              <a:t>packets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60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310">
                <a:solidFill>
                  <a:srgbClr val="263383"/>
                </a:solidFill>
                <a:latin typeface="Arial Black"/>
                <a:cs typeface="Arial Black"/>
              </a:rPr>
              <a:t>a  </a:t>
            </a:r>
            <a:r>
              <a:rPr dirty="0" sz="2800" spc="-210">
                <a:solidFill>
                  <a:srgbClr val="263383"/>
                </a:solidFill>
                <a:latin typeface="Arial Black"/>
                <a:cs typeface="Arial Black"/>
              </a:rPr>
              <a:t>graphical user </a:t>
            </a:r>
            <a:r>
              <a:rPr dirty="0" sz="2800" spc="-190">
                <a:solidFill>
                  <a:srgbClr val="263383"/>
                </a:solidFill>
                <a:latin typeface="Arial Black"/>
                <a:cs typeface="Arial Black"/>
              </a:rPr>
              <a:t>interface </a:t>
            </a:r>
            <a:r>
              <a:rPr dirty="0" sz="2800" spc="-229">
                <a:solidFill>
                  <a:srgbClr val="263383"/>
                </a:solidFill>
                <a:latin typeface="Arial Black"/>
                <a:cs typeface="Arial Black"/>
              </a:rPr>
              <a:t>(GUI) </a:t>
            </a:r>
            <a:r>
              <a:rPr dirty="0" sz="2800" spc="-204">
                <a:solidFill>
                  <a:srgbClr val="263383"/>
                </a:solidFill>
                <a:latin typeface="Arial Black"/>
                <a:cs typeface="Arial Black"/>
              </a:rPr>
              <a:t>created </a:t>
            </a:r>
            <a:r>
              <a:rPr dirty="0" sz="2800" spc="-225">
                <a:solidFill>
                  <a:srgbClr val="263383"/>
                </a:solidFill>
                <a:latin typeface="Arial Black"/>
                <a:cs typeface="Arial Black"/>
              </a:rPr>
              <a:t>using </a:t>
            </a:r>
            <a:r>
              <a:rPr dirty="0" sz="2800" spc="-210">
                <a:solidFill>
                  <a:srgbClr val="263383"/>
                </a:solidFill>
                <a:latin typeface="Arial Black"/>
                <a:cs typeface="Arial Black"/>
              </a:rPr>
              <a:t>PySimpleGUI.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It </a:t>
            </a:r>
            <a:r>
              <a:rPr dirty="0" sz="2800" spc="-190">
                <a:solidFill>
                  <a:srgbClr val="263383"/>
                </a:solidFill>
                <a:latin typeface="Arial Black"/>
                <a:cs typeface="Arial Black"/>
              </a:rPr>
              <a:t>displays </a:t>
            </a:r>
            <a:r>
              <a:rPr dirty="0" sz="2800" spc="-290">
                <a:solidFill>
                  <a:srgbClr val="263383"/>
                </a:solidFill>
                <a:latin typeface="Arial Black"/>
                <a:cs typeface="Arial Black"/>
              </a:rPr>
              <a:t>32 </a:t>
            </a:r>
            <a:r>
              <a:rPr dirty="0" sz="2800" spc="-200">
                <a:solidFill>
                  <a:srgbClr val="263383"/>
                </a:solidFill>
                <a:latin typeface="Arial Black"/>
                <a:cs typeface="Arial Black"/>
              </a:rPr>
              <a:t>alerts </a:t>
            </a:r>
            <a:r>
              <a:rPr dirty="0" sz="2800" spc="-210">
                <a:solidFill>
                  <a:srgbClr val="263383"/>
                </a:solidFill>
                <a:latin typeface="Arial Black"/>
                <a:cs typeface="Arial Black"/>
              </a:rPr>
              <a:t>based </a:t>
            </a:r>
            <a:r>
              <a:rPr dirty="0" sz="2800" spc="-140">
                <a:solidFill>
                  <a:srgbClr val="263383"/>
                </a:solidFill>
                <a:latin typeface="Arial Black"/>
                <a:cs typeface="Arial Black"/>
              </a:rPr>
              <a:t>on</a:t>
            </a:r>
            <a:r>
              <a:rPr dirty="0" sz="2800" spc="-65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55">
                <a:solidFill>
                  <a:srgbClr val="263383"/>
                </a:solidFill>
                <a:latin typeface="Arial Black"/>
                <a:cs typeface="Arial Black"/>
              </a:rPr>
              <a:t>rule</a:t>
            </a:r>
            <a:endParaRPr sz="2800">
              <a:latin typeface="Arial Black"/>
              <a:cs typeface="Arial Black"/>
            </a:endParaRPr>
          </a:p>
          <a:p>
            <a:pPr marL="906144">
              <a:lnSpc>
                <a:spcPct val="100000"/>
              </a:lnSpc>
              <a:spcBef>
                <a:spcPts val="535"/>
              </a:spcBef>
            </a:pP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matches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800" spc="-160">
                <a:solidFill>
                  <a:srgbClr val="263383"/>
                </a:solidFill>
                <a:latin typeface="Arial Black"/>
                <a:cs typeface="Arial Black"/>
              </a:rPr>
              <a:t>provides </a:t>
            </a:r>
            <a:r>
              <a:rPr dirty="0" sz="2800" spc="-195">
                <a:solidFill>
                  <a:srgbClr val="263383"/>
                </a:solidFill>
                <a:latin typeface="Arial Black"/>
                <a:cs typeface="Arial Black"/>
              </a:rPr>
              <a:t>details </a:t>
            </a:r>
            <a:r>
              <a:rPr dirty="0" sz="2800" spc="-160">
                <a:solidFill>
                  <a:srgbClr val="263383"/>
                </a:solidFill>
                <a:latin typeface="Arial Black"/>
                <a:cs typeface="Arial Black"/>
              </a:rPr>
              <a:t>about </a:t>
            </a:r>
            <a:r>
              <a:rPr dirty="0" sz="2800" spc="-260">
                <a:solidFill>
                  <a:srgbClr val="263383"/>
                </a:solidFill>
                <a:latin typeface="Arial Black"/>
                <a:cs typeface="Arial Black"/>
              </a:rPr>
              <a:t>each 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packet, 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such </a:t>
            </a:r>
            <a:r>
              <a:rPr dirty="0" sz="2800" spc="-315">
                <a:solidFill>
                  <a:srgbClr val="263383"/>
                </a:solidFill>
                <a:latin typeface="Arial Black"/>
                <a:cs typeface="Arial Black"/>
              </a:rPr>
              <a:t>as </a:t>
            </a:r>
            <a:r>
              <a:rPr dirty="0" sz="2800" spc="-210">
                <a:solidFill>
                  <a:srgbClr val="263383"/>
                </a:solidFill>
                <a:latin typeface="Arial Black"/>
                <a:cs typeface="Arial Black"/>
              </a:rPr>
              <a:t>summary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800" spc="-165">
                <a:solidFill>
                  <a:srgbClr val="263383"/>
                </a:solidFill>
                <a:latin typeface="Arial Black"/>
                <a:cs typeface="Arial Black"/>
              </a:rPr>
              <a:t>payload</a:t>
            </a:r>
            <a:r>
              <a:rPr dirty="0" sz="2800" spc="-58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content.</a:t>
            </a:r>
            <a:endParaRPr sz="2800">
              <a:latin typeface="Arial Black"/>
              <a:cs typeface="Arial Black"/>
            </a:endParaRPr>
          </a:p>
          <a:p>
            <a:pPr marL="702310" marR="207645" indent="-702310">
              <a:lnSpc>
                <a:spcPct val="116100"/>
              </a:lnSpc>
              <a:buAutoNum type="arabicPeriod" startAt="4"/>
              <a:tabLst>
                <a:tab pos="702310" algn="l"/>
              </a:tabLst>
            </a:pPr>
            <a:r>
              <a:rPr dirty="0" sz="2800" spc="30" b="1">
                <a:solidFill>
                  <a:srgbClr val="263383"/>
                </a:solidFill>
                <a:latin typeface="Arial"/>
                <a:cs typeface="Arial"/>
              </a:rPr>
              <a:t>Decoding</a:t>
            </a:r>
            <a:r>
              <a:rPr dirty="0" sz="2800" spc="-11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263383"/>
                </a:solidFill>
                <a:latin typeface="Arial"/>
                <a:cs typeface="Arial"/>
              </a:rPr>
              <a:t>Payloads:</a:t>
            </a:r>
            <a:r>
              <a:rPr dirty="0" sz="2800" spc="-8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-265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263383"/>
                </a:solidFill>
                <a:latin typeface="Arial Black"/>
                <a:cs typeface="Arial Black"/>
              </a:rPr>
              <a:t>code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263383"/>
                </a:solidFill>
                <a:latin typeface="Arial Black"/>
                <a:cs typeface="Arial Black"/>
              </a:rPr>
              <a:t>includes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60">
                <a:solidFill>
                  <a:srgbClr val="263383"/>
                </a:solidFill>
                <a:latin typeface="Arial Black"/>
                <a:cs typeface="Arial Black"/>
              </a:rPr>
              <a:t>functionality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20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90">
                <a:solidFill>
                  <a:srgbClr val="263383"/>
                </a:solidFill>
                <a:latin typeface="Arial Black"/>
                <a:cs typeface="Arial Black"/>
              </a:rPr>
              <a:t>decode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65">
                <a:solidFill>
                  <a:srgbClr val="263383"/>
                </a:solidFill>
                <a:latin typeface="Arial Black"/>
                <a:cs typeface="Arial Black"/>
              </a:rPr>
              <a:t>payload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content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20">
                <a:solidFill>
                  <a:srgbClr val="263383"/>
                </a:solidFill>
                <a:latin typeface="Arial Black"/>
                <a:cs typeface="Arial Black"/>
              </a:rPr>
              <a:t>from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75">
                <a:solidFill>
                  <a:srgbClr val="263383"/>
                </a:solidFill>
                <a:latin typeface="Arial Black"/>
                <a:cs typeface="Arial Black"/>
              </a:rPr>
              <a:t>TCP</a:t>
            </a:r>
            <a:r>
              <a:rPr dirty="0" sz="2800" spc="-24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  </a:t>
            </a:r>
            <a:r>
              <a:rPr dirty="0" sz="2800" spc="-180">
                <a:solidFill>
                  <a:srgbClr val="263383"/>
                </a:solidFill>
                <a:latin typeface="Arial Black"/>
                <a:cs typeface="Arial Black"/>
              </a:rPr>
              <a:t>UDP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60">
                <a:solidFill>
                  <a:srgbClr val="263383"/>
                </a:solidFill>
                <a:latin typeface="Arial Black"/>
                <a:cs typeface="Arial Black"/>
              </a:rPr>
              <a:t>packets,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40">
                <a:solidFill>
                  <a:srgbClr val="263383"/>
                </a:solidFill>
                <a:latin typeface="Arial Black"/>
                <a:cs typeface="Arial Black"/>
              </a:rPr>
              <a:t>it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54">
                <a:solidFill>
                  <a:srgbClr val="263383"/>
                </a:solidFill>
                <a:latin typeface="Arial Black"/>
                <a:cs typeface="Arial Black"/>
              </a:rPr>
              <a:t>can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80">
                <a:solidFill>
                  <a:srgbClr val="263383"/>
                </a:solidFill>
                <a:latin typeface="Arial Black"/>
                <a:cs typeface="Arial Black"/>
              </a:rPr>
              <a:t>present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85">
                <a:solidFill>
                  <a:srgbClr val="263383"/>
                </a:solidFill>
                <a:latin typeface="Arial Black"/>
                <a:cs typeface="Arial Black"/>
              </a:rPr>
              <a:t>this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decoded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content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80">
                <a:solidFill>
                  <a:srgbClr val="263383"/>
                </a:solidFill>
                <a:latin typeface="Arial Black"/>
                <a:cs typeface="Arial Black"/>
              </a:rPr>
              <a:t>for</a:t>
            </a:r>
            <a:r>
              <a:rPr dirty="0" sz="28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20">
                <a:solidFill>
                  <a:srgbClr val="263383"/>
                </a:solidFill>
                <a:latin typeface="Arial Black"/>
                <a:cs typeface="Arial Black"/>
              </a:rPr>
              <a:t>further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90">
                <a:solidFill>
                  <a:srgbClr val="263383"/>
                </a:solidFill>
                <a:latin typeface="Arial Black"/>
                <a:cs typeface="Arial Black"/>
              </a:rPr>
              <a:t>inspection.</a:t>
            </a:r>
            <a:endParaRPr sz="2800">
              <a:latin typeface="Arial Black"/>
              <a:cs typeface="Arial Black"/>
            </a:endParaRPr>
          </a:p>
          <a:p>
            <a:pPr marL="678815" marR="274955" indent="-678815">
              <a:lnSpc>
                <a:spcPct val="116100"/>
              </a:lnSpc>
              <a:buAutoNum type="arabicPeriod" startAt="4"/>
              <a:tabLst>
                <a:tab pos="678815" algn="l"/>
              </a:tabLst>
            </a:pPr>
            <a:r>
              <a:rPr dirty="0" sz="2800" spc="65" b="1">
                <a:solidFill>
                  <a:srgbClr val="263383"/>
                </a:solidFill>
                <a:latin typeface="Arial"/>
                <a:cs typeface="Arial"/>
              </a:rPr>
              <a:t>Stream </a:t>
            </a:r>
            <a:r>
              <a:rPr dirty="0" sz="2800" spc="-40" b="1">
                <a:solidFill>
                  <a:srgbClr val="263383"/>
                </a:solidFill>
                <a:latin typeface="Arial"/>
                <a:cs typeface="Arial"/>
              </a:rPr>
              <a:t>Analysis: </a:t>
            </a:r>
            <a:r>
              <a:rPr dirty="0" sz="2800" spc="-26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800" spc="-180">
                <a:solidFill>
                  <a:srgbClr val="263383"/>
                </a:solidFill>
                <a:latin typeface="Arial Black"/>
                <a:cs typeface="Arial Black"/>
              </a:rPr>
              <a:t>script 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allows </a:t>
            </a:r>
            <a:r>
              <a:rPr dirty="0" sz="2800" spc="-17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800" spc="-229">
                <a:solidFill>
                  <a:srgbClr val="263383"/>
                </a:solidFill>
                <a:latin typeface="Arial Black"/>
                <a:cs typeface="Arial Black"/>
              </a:rPr>
              <a:t>analysis </a:t>
            </a:r>
            <a:r>
              <a:rPr dirty="0" sz="2800" spc="-80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800" spc="-7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75">
                <a:solidFill>
                  <a:srgbClr val="263383"/>
                </a:solidFill>
                <a:latin typeface="Arial Black"/>
                <a:cs typeface="Arial Black"/>
              </a:rPr>
              <a:t>TCP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800" spc="-310">
                <a:solidFill>
                  <a:srgbClr val="263383"/>
                </a:solidFill>
                <a:latin typeface="Arial Black"/>
                <a:cs typeface="Arial Black"/>
              </a:rPr>
              <a:t>HTTP2 </a:t>
            </a:r>
            <a:r>
              <a:rPr dirty="0" sz="2800" spc="-229">
                <a:solidFill>
                  <a:srgbClr val="263383"/>
                </a:solidFill>
                <a:latin typeface="Arial Black"/>
                <a:cs typeface="Arial Black"/>
              </a:rPr>
              <a:t>streams. </a:t>
            </a:r>
            <a:r>
              <a:rPr dirty="0" sz="2800" spc="-254">
                <a:solidFill>
                  <a:srgbClr val="263383"/>
                </a:solidFill>
                <a:latin typeface="Arial Black"/>
                <a:cs typeface="Arial Black"/>
              </a:rPr>
              <a:t>Users can </a:t>
            </a:r>
            <a:r>
              <a:rPr dirty="0" sz="2800" spc="-160">
                <a:solidFill>
                  <a:srgbClr val="263383"/>
                </a:solidFill>
                <a:latin typeface="Arial Black"/>
                <a:cs typeface="Arial Black"/>
              </a:rPr>
              <a:t>load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  </a:t>
            </a:r>
            <a:r>
              <a:rPr dirty="0" sz="2800" spc="-254">
                <a:solidFill>
                  <a:srgbClr val="263383"/>
                </a:solidFill>
                <a:latin typeface="Arial Black"/>
                <a:cs typeface="Arial Black"/>
              </a:rPr>
              <a:t>view </a:t>
            </a:r>
            <a:r>
              <a:rPr dirty="0" sz="2800" spc="-275">
                <a:solidFill>
                  <a:srgbClr val="263383"/>
                </a:solidFill>
                <a:latin typeface="Arial Black"/>
                <a:cs typeface="Arial Black"/>
              </a:rPr>
              <a:t>TCP 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streams </a:t>
            </a:r>
            <a:r>
              <a:rPr dirty="0" sz="2800" spc="-110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2800" spc="-310">
                <a:solidFill>
                  <a:srgbClr val="263383"/>
                </a:solidFill>
                <a:latin typeface="Arial Black"/>
                <a:cs typeface="Arial Black"/>
              </a:rPr>
              <a:t>HTTP2 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streams </a:t>
            </a:r>
            <a:r>
              <a:rPr dirty="0" sz="2800" spc="-160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2800" spc="-31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800" spc="-220">
                <a:solidFill>
                  <a:srgbClr val="263383"/>
                </a:solidFill>
                <a:latin typeface="Arial Black"/>
                <a:cs typeface="Arial Black"/>
              </a:rPr>
              <a:t>separate</a:t>
            </a:r>
            <a:r>
              <a:rPr dirty="0" sz="2800" spc="-3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window.</a:t>
            </a:r>
            <a:endParaRPr sz="2800">
              <a:latin typeface="Arial Black"/>
              <a:cs typeface="Arial Black"/>
            </a:endParaRPr>
          </a:p>
          <a:p>
            <a:pPr marL="617220" marR="109220" indent="-617220">
              <a:lnSpc>
                <a:spcPct val="116100"/>
              </a:lnSpc>
              <a:buAutoNum type="arabicPeriod" startAt="4"/>
              <a:tabLst>
                <a:tab pos="617220" algn="l"/>
              </a:tabLst>
            </a:pPr>
            <a:r>
              <a:rPr dirty="0" sz="2800" spc="5" b="1">
                <a:solidFill>
                  <a:srgbClr val="263383"/>
                </a:solidFill>
                <a:latin typeface="Arial"/>
                <a:cs typeface="Arial"/>
              </a:rPr>
              <a:t>HTTP </a:t>
            </a:r>
            <a:r>
              <a:rPr dirty="0" sz="2800" spc="70" b="1">
                <a:solidFill>
                  <a:srgbClr val="263383"/>
                </a:solidFill>
                <a:latin typeface="Arial"/>
                <a:cs typeface="Arial"/>
              </a:rPr>
              <a:t>Object</a:t>
            </a:r>
            <a:r>
              <a:rPr dirty="0" sz="2800" spc="-56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800" spc="20" b="1">
                <a:solidFill>
                  <a:srgbClr val="263383"/>
                </a:solidFill>
                <a:latin typeface="Arial"/>
                <a:cs typeface="Arial"/>
              </a:rPr>
              <a:t>Extraction: </a:t>
            </a:r>
            <a:r>
              <a:rPr dirty="0" sz="2800" spc="-26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800" spc="-200">
                <a:solidFill>
                  <a:srgbClr val="263383"/>
                </a:solidFill>
                <a:latin typeface="Arial Black"/>
                <a:cs typeface="Arial Black"/>
              </a:rPr>
              <a:t>code </a:t>
            </a:r>
            <a:r>
              <a:rPr dirty="0" sz="2800" spc="-245">
                <a:solidFill>
                  <a:srgbClr val="263383"/>
                </a:solidFill>
                <a:latin typeface="Arial Black"/>
                <a:cs typeface="Arial Black"/>
              </a:rPr>
              <a:t>extracts </a:t>
            </a:r>
            <a:r>
              <a:rPr dirty="0" sz="2800" spc="-305">
                <a:solidFill>
                  <a:srgbClr val="263383"/>
                </a:solidFill>
                <a:latin typeface="Arial Black"/>
                <a:cs typeface="Arial Black"/>
              </a:rPr>
              <a:t>HTTP </a:t>
            </a:r>
            <a:r>
              <a:rPr dirty="0" sz="2800" spc="-200">
                <a:solidFill>
                  <a:srgbClr val="263383"/>
                </a:solidFill>
                <a:latin typeface="Arial Black"/>
                <a:cs typeface="Arial Black"/>
              </a:rPr>
              <a:t>objects </a:t>
            </a:r>
            <a:r>
              <a:rPr dirty="0" sz="2800" spc="-120">
                <a:solidFill>
                  <a:srgbClr val="263383"/>
                </a:solidFill>
                <a:latin typeface="Arial Black"/>
                <a:cs typeface="Arial Black"/>
              </a:rPr>
              <a:t>from </a:t>
            </a:r>
            <a:r>
              <a:rPr dirty="0" sz="2800" spc="-23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2800" spc="-265">
                <a:solidFill>
                  <a:srgbClr val="263383"/>
                </a:solidFill>
                <a:latin typeface="Arial Black"/>
                <a:cs typeface="Arial Black"/>
              </a:rPr>
              <a:t>packets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800" spc="-254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display  </a:t>
            </a:r>
            <a:r>
              <a:rPr dirty="0" sz="2800" spc="-155">
                <a:solidFill>
                  <a:srgbClr val="263383"/>
                </a:solidFill>
                <a:latin typeface="Arial Black"/>
                <a:cs typeface="Arial Black"/>
              </a:rPr>
              <a:t>their</a:t>
            </a:r>
            <a:r>
              <a:rPr dirty="0" sz="28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263383"/>
                </a:solidFill>
                <a:latin typeface="Arial Black"/>
                <a:cs typeface="Arial Black"/>
              </a:rPr>
              <a:t>content.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081" y="1241145"/>
            <a:ext cx="9182099" cy="4610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53199" y="6270345"/>
            <a:ext cx="10648949" cy="3638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020" y="202596"/>
            <a:ext cx="1301496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50">
                <a:latin typeface="Arial"/>
                <a:cs typeface="Arial"/>
              </a:rPr>
              <a:t>CODE </a:t>
            </a:r>
            <a:r>
              <a:rPr dirty="0" sz="5200" spc="155">
                <a:latin typeface="Arial"/>
                <a:cs typeface="Arial"/>
              </a:rPr>
              <a:t>INCLUDIND </a:t>
            </a:r>
            <a:r>
              <a:rPr dirty="0" sz="5200" spc="10">
                <a:latin typeface="Arial"/>
                <a:cs typeface="Arial"/>
              </a:rPr>
              <a:t>MODULES </a:t>
            </a:r>
            <a:r>
              <a:rPr dirty="0" sz="5200" spc="-145">
                <a:latin typeface="Arial"/>
                <a:cs typeface="Arial"/>
              </a:rPr>
              <a:t>,RULES</a:t>
            </a:r>
            <a:r>
              <a:rPr dirty="0" sz="5200" spc="-990">
                <a:latin typeface="Arial"/>
                <a:cs typeface="Arial"/>
              </a:rPr>
              <a:t> </a:t>
            </a:r>
            <a:r>
              <a:rPr dirty="0" sz="5200" spc="190">
                <a:latin typeface="Arial"/>
                <a:cs typeface="Arial"/>
              </a:rPr>
              <a:t>etc</a:t>
            </a:r>
            <a:endParaRPr sz="5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05089" y="2863748"/>
            <a:ext cx="45383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0">
                <a:solidFill>
                  <a:srgbClr val="263383"/>
                </a:solidFill>
                <a:latin typeface="Arial Black"/>
                <a:cs typeface="Arial Black"/>
              </a:rPr>
              <a:t>IMPORTED</a:t>
            </a:r>
            <a:r>
              <a:rPr dirty="0" sz="3400" spc="-37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MODULES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9349" y="7544705"/>
            <a:ext cx="13976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405">
                <a:latin typeface="Arial Black"/>
                <a:cs typeface="Arial Black"/>
              </a:rPr>
              <a:t>R</a:t>
            </a:r>
            <a:r>
              <a:rPr dirty="0" sz="3400" spc="-340">
                <a:latin typeface="Arial Black"/>
                <a:cs typeface="Arial Black"/>
              </a:rPr>
              <a:t>U</a:t>
            </a:r>
            <a:r>
              <a:rPr dirty="0" sz="3400" spc="-350">
                <a:latin typeface="Arial Black"/>
                <a:cs typeface="Arial Black"/>
              </a:rPr>
              <a:t>L</a:t>
            </a:r>
            <a:r>
              <a:rPr dirty="0" sz="3400" spc="-415">
                <a:latin typeface="Arial Black"/>
                <a:cs typeface="Arial Black"/>
              </a:rPr>
              <a:t>E</a:t>
            </a:r>
            <a:r>
              <a:rPr dirty="0" sz="3400" spc="-380">
                <a:latin typeface="Arial Black"/>
                <a:cs typeface="Arial Black"/>
              </a:rPr>
              <a:t>S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80967" y="5000792"/>
            <a:ext cx="11410949" cy="5286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381914"/>
            <a:ext cx="691642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95">
                <a:latin typeface="Arial"/>
                <a:cs typeface="Arial"/>
              </a:rPr>
              <a:t>DEMO </a:t>
            </a:r>
            <a:r>
              <a:rPr dirty="0" sz="5200" spc="45">
                <a:latin typeface="Arial"/>
                <a:cs typeface="Arial"/>
              </a:rPr>
              <a:t>VIDEO</a:t>
            </a:r>
            <a:r>
              <a:rPr dirty="0" sz="5200" spc="-610">
                <a:latin typeface="Arial"/>
                <a:cs typeface="Arial"/>
              </a:rPr>
              <a:t> </a:t>
            </a:r>
            <a:r>
              <a:rPr dirty="0" sz="5200">
                <a:latin typeface="Arial"/>
                <a:cs typeface="Arial"/>
              </a:rPr>
              <a:t>LINK.....</a:t>
            </a:r>
            <a:endParaRPr sz="5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1114" y="6826992"/>
            <a:ext cx="28308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55">
                <a:solidFill>
                  <a:srgbClr val="263383"/>
                </a:solidFill>
                <a:latin typeface="Arial Black"/>
                <a:cs typeface="Arial Black"/>
              </a:rPr>
              <a:t>ALL</a:t>
            </a:r>
            <a:r>
              <a:rPr dirty="0" sz="3400" spc="-3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409">
                <a:solidFill>
                  <a:srgbClr val="263383"/>
                </a:solidFill>
                <a:latin typeface="Arial Black"/>
                <a:cs typeface="Arial Black"/>
              </a:rPr>
              <a:t>PACKETS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90517" y="2035295"/>
            <a:ext cx="4706965" cy="2643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75297" y="1479777"/>
            <a:ext cx="6844665" cy="23495"/>
          </a:xfrm>
          <a:custGeom>
            <a:avLst/>
            <a:gdLst/>
            <a:ahLst/>
            <a:cxnLst/>
            <a:rect l="l" t="t" r="r" b="b"/>
            <a:pathLst>
              <a:path w="6844665" h="23494">
                <a:moveTo>
                  <a:pt x="6844258" y="0"/>
                </a:moveTo>
                <a:lnTo>
                  <a:pt x="1908784" y="0"/>
                </a:lnTo>
                <a:lnTo>
                  <a:pt x="1428419" y="0"/>
                </a:lnTo>
                <a:lnTo>
                  <a:pt x="0" y="0"/>
                </a:lnTo>
                <a:lnTo>
                  <a:pt x="0" y="22936"/>
                </a:lnTo>
                <a:lnTo>
                  <a:pt x="1428419" y="22936"/>
                </a:lnTo>
                <a:lnTo>
                  <a:pt x="1908784" y="22936"/>
                </a:lnTo>
                <a:lnTo>
                  <a:pt x="6844258" y="22936"/>
                </a:lnTo>
                <a:lnTo>
                  <a:pt x="6844258" y="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32264" y="1850694"/>
            <a:ext cx="2834640" cy="23495"/>
          </a:xfrm>
          <a:custGeom>
            <a:avLst/>
            <a:gdLst/>
            <a:ahLst/>
            <a:cxnLst/>
            <a:rect l="l" t="t" r="r" b="b"/>
            <a:pathLst>
              <a:path w="2834640" h="23494">
                <a:moveTo>
                  <a:pt x="2834119" y="0"/>
                </a:moveTo>
                <a:lnTo>
                  <a:pt x="1645894" y="0"/>
                </a:lnTo>
                <a:lnTo>
                  <a:pt x="0" y="0"/>
                </a:lnTo>
                <a:lnTo>
                  <a:pt x="0" y="22936"/>
                </a:lnTo>
                <a:lnTo>
                  <a:pt x="1645894" y="22936"/>
                </a:lnTo>
                <a:lnTo>
                  <a:pt x="2834119" y="22936"/>
                </a:lnTo>
                <a:lnTo>
                  <a:pt x="2834119" y="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790543" y="1133877"/>
            <a:ext cx="7341870" cy="76771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u="heavy" sz="2050" spc="-52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heavy" sz="2050" spc="55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  <a:hlinkClick r:id="rId4"/>
              </a:rPr>
              <a:t>htt</a:t>
            </a:r>
            <a:r>
              <a:rPr dirty="0" sz="2050" spc="55" b="1">
                <a:solidFill>
                  <a:srgbClr val="263383"/>
                </a:solidFill>
                <a:latin typeface="Arial"/>
                <a:cs typeface="Arial"/>
                <a:hlinkClick r:id="rId4"/>
              </a:rPr>
              <a:t>ps://drive.google.com/file/d/1CTa_WZDCbxzLnilfZ3Zx</a:t>
            </a:r>
            <a:endParaRPr sz="2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dirty="0" u="heavy" sz="2050" spc="-520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heavy" sz="2050" spc="40" b="1">
                <a:solidFill>
                  <a:srgbClr val="263383"/>
                </a:solidFill>
                <a:uFill>
                  <a:solidFill>
                    <a:srgbClr val="263383"/>
                  </a:solidFill>
                </a:uFill>
                <a:latin typeface="Arial"/>
                <a:cs typeface="Arial"/>
                <a:hlinkClick r:id="rId4"/>
              </a:rPr>
              <a:t>8uPK_Ux0P</a:t>
            </a:r>
            <a:r>
              <a:rPr dirty="0" sz="2050" spc="40" b="1">
                <a:solidFill>
                  <a:srgbClr val="263383"/>
                </a:solidFill>
                <a:latin typeface="Arial"/>
                <a:cs typeface="Arial"/>
                <a:hlinkClick r:id="rId4"/>
              </a:rPr>
              <a:t>pv0/view?usp=sharing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8324" y="632776"/>
            <a:ext cx="9734549" cy="541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3000" y="5143499"/>
            <a:ext cx="7896209" cy="4448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2606" y="202596"/>
            <a:ext cx="6941184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35" b="1">
                <a:solidFill>
                  <a:srgbClr val="263383"/>
                </a:solidFill>
                <a:latin typeface="Arial"/>
                <a:cs typeface="Arial"/>
              </a:rPr>
              <a:t>SNAPSHOT </a:t>
            </a:r>
            <a:r>
              <a:rPr dirty="0" sz="5200" spc="-95" b="1">
                <a:solidFill>
                  <a:srgbClr val="263383"/>
                </a:solidFill>
                <a:latin typeface="Arial"/>
                <a:cs typeface="Arial"/>
              </a:rPr>
              <a:t>OF</a:t>
            </a:r>
            <a:r>
              <a:rPr dirty="0" sz="5200" spc="-459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-100" b="1">
                <a:solidFill>
                  <a:srgbClr val="263383"/>
                </a:solidFill>
                <a:latin typeface="Arial"/>
                <a:cs typeface="Arial"/>
              </a:rPr>
              <a:t>CODE:</a:t>
            </a:r>
            <a:endParaRPr sz="5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9831" y="6015401"/>
            <a:ext cx="47688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55">
                <a:solidFill>
                  <a:srgbClr val="263383"/>
                </a:solidFill>
                <a:latin typeface="Arial Black"/>
                <a:cs typeface="Arial Black"/>
              </a:rPr>
              <a:t>ACCURACY</a:t>
            </a:r>
            <a:r>
              <a:rPr dirty="0" sz="3400" spc="-37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READING...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0466" y="9742831"/>
            <a:ext cx="45764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READING</a:t>
            </a:r>
            <a:r>
              <a:rPr dirty="0" sz="3400" spc="-3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263383"/>
                </a:solidFill>
                <a:latin typeface="Arial Black"/>
                <a:cs typeface="Arial Black"/>
              </a:rPr>
              <a:t>DATASET.....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04209" y="0"/>
            <a:ext cx="9277349" cy="6065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106783"/>
            <a:ext cx="8556193" cy="6180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46009" y="6263905"/>
            <a:ext cx="609600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35">
                <a:latin typeface="Arial Black"/>
                <a:cs typeface="Arial Black"/>
              </a:rPr>
              <a:t>EXAMPLE: </a:t>
            </a:r>
            <a:r>
              <a:rPr dirty="0" sz="3400" spc="-315">
                <a:latin typeface="Arial Black"/>
                <a:cs typeface="Arial Black"/>
              </a:rPr>
              <a:t>ALGORITHM</a:t>
            </a:r>
            <a:r>
              <a:rPr dirty="0" sz="3400" spc="-300">
                <a:latin typeface="Arial Black"/>
                <a:cs typeface="Arial Black"/>
              </a:rPr>
              <a:t> UESD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3383514"/>
            <a:ext cx="63182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15">
                <a:latin typeface="Arial Black"/>
                <a:cs typeface="Arial Black"/>
              </a:rPr>
              <a:t>EXAMPLE:SOME </a:t>
            </a:r>
            <a:r>
              <a:rPr dirty="0" sz="3400" spc="-445">
                <a:latin typeface="Arial Black"/>
                <a:cs typeface="Arial Black"/>
              </a:rPr>
              <a:t>ATTACK</a:t>
            </a:r>
            <a:r>
              <a:rPr dirty="0" sz="3400" spc="-345">
                <a:latin typeface="Arial Black"/>
                <a:cs typeface="Arial Black"/>
              </a:rPr>
              <a:t> </a:t>
            </a:r>
            <a:r>
              <a:rPr dirty="0" sz="3400" spc="-425">
                <a:latin typeface="Arial Black"/>
                <a:cs typeface="Arial Black"/>
              </a:rPr>
              <a:t>TYPE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36771" y="0"/>
            <a:ext cx="4251325" cy="5901690"/>
            <a:chOff x="14036771" y="0"/>
            <a:chExt cx="4251325" cy="5901690"/>
          </a:xfrm>
        </p:grpSpPr>
        <p:sp>
          <p:nvSpPr>
            <p:cNvPr id="3" name="object 3"/>
            <p:cNvSpPr/>
            <p:nvPr/>
          </p:nvSpPr>
          <p:spPr>
            <a:xfrm>
              <a:off x="14036771" y="0"/>
              <a:ext cx="4251228" cy="39306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452579" y="0"/>
              <a:ext cx="3835419" cy="59014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2306464"/>
            <a:ext cx="4874895" cy="7980680"/>
            <a:chOff x="0" y="2306464"/>
            <a:chExt cx="4874895" cy="7980680"/>
          </a:xfrm>
        </p:grpSpPr>
        <p:sp>
          <p:nvSpPr>
            <p:cNvPr id="6" name="object 6"/>
            <p:cNvSpPr/>
            <p:nvPr/>
          </p:nvSpPr>
          <p:spPr>
            <a:xfrm>
              <a:off x="0" y="4515398"/>
              <a:ext cx="3620536" cy="57716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306464"/>
              <a:ext cx="4874376" cy="79805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519772" y="1309686"/>
            <a:ext cx="1496060" cy="57150"/>
          </a:xfrm>
          <a:custGeom>
            <a:avLst/>
            <a:gdLst/>
            <a:ahLst/>
            <a:cxnLst/>
            <a:rect l="l" t="t" r="r" b="b"/>
            <a:pathLst>
              <a:path w="1496060" h="57150">
                <a:moveTo>
                  <a:pt x="1496060" y="0"/>
                </a:moveTo>
                <a:lnTo>
                  <a:pt x="1436497" y="0"/>
                </a:lnTo>
                <a:lnTo>
                  <a:pt x="1124991" y="0"/>
                </a:lnTo>
                <a:lnTo>
                  <a:pt x="0" y="0"/>
                </a:lnTo>
                <a:lnTo>
                  <a:pt x="0" y="57150"/>
                </a:lnTo>
                <a:lnTo>
                  <a:pt x="1124991" y="57150"/>
                </a:lnTo>
                <a:lnTo>
                  <a:pt x="1436497" y="57150"/>
                </a:lnTo>
                <a:lnTo>
                  <a:pt x="1496060" y="57150"/>
                </a:lnTo>
                <a:lnTo>
                  <a:pt x="1496060" y="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36406" y="1309686"/>
            <a:ext cx="10659110" cy="57150"/>
          </a:xfrm>
          <a:custGeom>
            <a:avLst/>
            <a:gdLst/>
            <a:ahLst/>
            <a:cxnLst/>
            <a:rect l="l" t="t" r="r" b="b"/>
            <a:pathLst>
              <a:path w="10659110" h="57150">
                <a:moveTo>
                  <a:pt x="10658843" y="0"/>
                </a:moveTo>
                <a:lnTo>
                  <a:pt x="10598988" y="0"/>
                </a:lnTo>
                <a:lnTo>
                  <a:pt x="0" y="0"/>
                </a:lnTo>
                <a:lnTo>
                  <a:pt x="0" y="57150"/>
                </a:lnTo>
                <a:lnTo>
                  <a:pt x="10598988" y="57150"/>
                </a:lnTo>
                <a:lnTo>
                  <a:pt x="10658843" y="57150"/>
                </a:lnTo>
                <a:lnTo>
                  <a:pt x="10658843" y="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07083" y="598517"/>
            <a:ext cx="1240091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9070" algn="l"/>
              </a:tabLst>
            </a:pPr>
            <a:r>
              <a:rPr dirty="0" sz="5200" spc="60">
                <a:latin typeface="Arial"/>
                <a:cs typeface="Arial"/>
              </a:rPr>
              <a:t>IDS	</a:t>
            </a:r>
            <a:r>
              <a:rPr dirty="0" sz="5200" spc="70">
                <a:latin typeface="Arial"/>
                <a:cs typeface="Arial"/>
              </a:rPr>
              <a:t>(INTRUSION </a:t>
            </a:r>
            <a:r>
              <a:rPr dirty="0" sz="5200" spc="-15">
                <a:latin typeface="Arial"/>
                <a:cs typeface="Arial"/>
              </a:rPr>
              <a:t>DETECTION</a:t>
            </a:r>
            <a:r>
              <a:rPr dirty="0" sz="5200" spc="-550">
                <a:latin typeface="Arial"/>
                <a:cs typeface="Arial"/>
              </a:rPr>
              <a:t> </a:t>
            </a:r>
            <a:r>
              <a:rPr dirty="0" sz="5200" spc="-75">
                <a:latin typeface="Arial"/>
                <a:cs typeface="Arial"/>
              </a:rPr>
              <a:t>SYSTEM)</a:t>
            </a:r>
            <a:endParaRPr sz="5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1747" y="2308902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91747" y="4109127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91747" y="5309277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7337" y="2001556"/>
            <a:ext cx="14925040" cy="7141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866515" marR="476884">
              <a:lnSpc>
                <a:spcPct val="115799"/>
              </a:lnSpc>
              <a:spcBef>
                <a:spcPts val="100"/>
              </a:spcBef>
            </a:pPr>
            <a:r>
              <a:rPr dirty="0" sz="3400" spc="-90" b="1">
                <a:solidFill>
                  <a:srgbClr val="263383"/>
                </a:solidFill>
                <a:latin typeface="Arial"/>
                <a:cs typeface="Arial"/>
              </a:rPr>
              <a:t>A </a:t>
            </a:r>
            <a:r>
              <a:rPr dirty="0" sz="3400" spc="-75" b="1">
                <a:solidFill>
                  <a:srgbClr val="263383"/>
                </a:solidFill>
                <a:latin typeface="Arial"/>
                <a:cs typeface="Arial"/>
              </a:rPr>
              <a:t>SYSTEM </a:t>
            </a:r>
            <a:r>
              <a:rPr dirty="0" sz="3400" spc="-125" b="1">
                <a:solidFill>
                  <a:srgbClr val="263383"/>
                </a:solidFill>
                <a:latin typeface="Arial"/>
                <a:cs typeface="Arial"/>
              </a:rPr>
              <a:t>OBSERVES </a:t>
            </a:r>
            <a:r>
              <a:rPr dirty="0" sz="3400" spc="-75" b="1">
                <a:solidFill>
                  <a:srgbClr val="263383"/>
                </a:solidFill>
                <a:latin typeface="Arial"/>
                <a:cs typeface="Arial"/>
              </a:rPr>
              <a:t>NETWORK TRAFFIC </a:t>
            </a:r>
            <a:r>
              <a:rPr dirty="0" sz="3400" spc="-5" b="1">
                <a:solidFill>
                  <a:srgbClr val="263383"/>
                </a:solidFill>
                <a:latin typeface="Arial"/>
                <a:cs typeface="Arial"/>
              </a:rPr>
              <a:t>FROM  </a:t>
            </a:r>
            <a:r>
              <a:rPr dirty="0" sz="3400" spc="25" b="1">
                <a:solidFill>
                  <a:srgbClr val="263383"/>
                </a:solidFill>
                <a:latin typeface="Arial"/>
                <a:cs typeface="Arial"/>
              </a:rPr>
              <a:t>MALICIOUS </a:t>
            </a:r>
            <a:r>
              <a:rPr dirty="0" sz="3400" spc="-45" b="1">
                <a:solidFill>
                  <a:srgbClr val="263383"/>
                </a:solidFill>
                <a:latin typeface="Arial"/>
                <a:cs typeface="Arial"/>
              </a:rPr>
              <a:t>TRASACTION </a:t>
            </a:r>
            <a:r>
              <a:rPr dirty="0" sz="3400" spc="80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3400" spc="-45" b="1">
                <a:solidFill>
                  <a:srgbClr val="263383"/>
                </a:solidFill>
                <a:latin typeface="Arial"/>
                <a:cs typeface="Arial"/>
              </a:rPr>
              <a:t>SENDS</a:t>
            </a:r>
            <a:r>
              <a:rPr dirty="0" sz="3400" spc="-6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263383"/>
                </a:solidFill>
                <a:latin typeface="Arial"/>
                <a:cs typeface="Arial"/>
              </a:rPr>
              <a:t>IMMEDIATE  </a:t>
            </a:r>
            <a:r>
              <a:rPr dirty="0" sz="3400" spc="-140" b="1">
                <a:solidFill>
                  <a:srgbClr val="263383"/>
                </a:solidFill>
                <a:latin typeface="Arial"/>
                <a:cs typeface="Arial"/>
              </a:rPr>
              <a:t>ALERTS</a:t>
            </a:r>
            <a:r>
              <a:rPr dirty="0" sz="3400" spc="-15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400" spc="-10" b="1">
                <a:solidFill>
                  <a:srgbClr val="263383"/>
                </a:solidFill>
                <a:latin typeface="Arial"/>
                <a:cs typeface="Arial"/>
              </a:rPr>
              <a:t>.</a:t>
            </a:r>
            <a:endParaRPr sz="3400">
              <a:latin typeface="Arial"/>
              <a:cs typeface="Arial"/>
            </a:endParaRPr>
          </a:p>
          <a:p>
            <a:pPr algn="ctr" marL="3933825" marR="441959">
              <a:lnSpc>
                <a:spcPct val="115799"/>
              </a:lnSpc>
            </a:pPr>
            <a:r>
              <a:rPr dirty="0" sz="3400" spc="50" b="1">
                <a:solidFill>
                  <a:srgbClr val="263383"/>
                </a:solidFill>
                <a:latin typeface="Arial"/>
                <a:cs typeface="Arial"/>
              </a:rPr>
              <a:t>IT </a:t>
            </a:r>
            <a:r>
              <a:rPr dirty="0" sz="3400" spc="-105" b="1">
                <a:solidFill>
                  <a:srgbClr val="263383"/>
                </a:solidFill>
                <a:latin typeface="Arial"/>
                <a:cs typeface="Arial"/>
              </a:rPr>
              <a:t>PROTECTS </a:t>
            </a:r>
            <a:r>
              <a:rPr dirty="0" sz="3400" spc="-40" b="1">
                <a:solidFill>
                  <a:srgbClr val="263383"/>
                </a:solidFill>
                <a:latin typeface="Arial"/>
                <a:cs typeface="Arial"/>
              </a:rPr>
              <a:t>COMPUTERS </a:t>
            </a:r>
            <a:r>
              <a:rPr dirty="0" sz="3400" spc="-5" b="1">
                <a:solidFill>
                  <a:srgbClr val="263383"/>
                </a:solidFill>
                <a:latin typeface="Arial"/>
                <a:cs typeface="Arial"/>
              </a:rPr>
              <a:t>FROM</a:t>
            </a:r>
            <a:r>
              <a:rPr dirty="0" sz="3400" spc="-57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400" spc="25" b="1">
                <a:solidFill>
                  <a:srgbClr val="263383"/>
                </a:solidFill>
                <a:latin typeface="Arial"/>
                <a:cs typeface="Arial"/>
              </a:rPr>
              <a:t>UNAUTHORIZED  </a:t>
            </a:r>
            <a:r>
              <a:rPr dirty="0" sz="3400" spc="-120" b="1">
                <a:solidFill>
                  <a:srgbClr val="263383"/>
                </a:solidFill>
                <a:latin typeface="Arial"/>
                <a:cs typeface="Arial"/>
              </a:rPr>
              <a:t>ACCESS.</a:t>
            </a:r>
            <a:endParaRPr sz="3400">
              <a:latin typeface="Arial"/>
              <a:cs typeface="Arial"/>
            </a:endParaRPr>
          </a:p>
          <a:p>
            <a:pPr algn="ctr" marL="3394710" marR="5080">
              <a:lnSpc>
                <a:spcPct val="115799"/>
              </a:lnSpc>
            </a:pPr>
            <a:r>
              <a:rPr dirty="0" sz="3400" spc="-15" b="1">
                <a:solidFill>
                  <a:srgbClr val="263383"/>
                </a:solidFill>
                <a:latin typeface="Arial"/>
                <a:cs typeface="Arial"/>
              </a:rPr>
              <a:t>THE </a:t>
            </a:r>
            <a:r>
              <a:rPr dirty="0" sz="3400" spc="25" b="1">
                <a:solidFill>
                  <a:srgbClr val="263383"/>
                </a:solidFill>
                <a:latin typeface="Arial"/>
                <a:cs typeface="Arial"/>
              </a:rPr>
              <a:t>INRTUSIO </a:t>
            </a:r>
            <a:r>
              <a:rPr dirty="0" sz="3400" spc="-85" b="1">
                <a:solidFill>
                  <a:srgbClr val="263383"/>
                </a:solidFill>
                <a:latin typeface="Arial"/>
                <a:cs typeface="Arial"/>
              </a:rPr>
              <a:t>DETECTOR </a:t>
            </a:r>
            <a:r>
              <a:rPr dirty="0" sz="3400" spc="-155" b="1">
                <a:solidFill>
                  <a:srgbClr val="263383"/>
                </a:solidFill>
                <a:latin typeface="Arial"/>
                <a:cs typeface="Arial"/>
              </a:rPr>
              <a:t>LEARS </a:t>
            </a:r>
            <a:r>
              <a:rPr dirty="0" sz="3400" spc="-5" b="1">
                <a:solidFill>
                  <a:srgbClr val="263383"/>
                </a:solidFill>
                <a:latin typeface="Arial"/>
                <a:cs typeface="Arial"/>
              </a:rPr>
              <a:t>FROM</a:t>
            </a:r>
            <a:r>
              <a:rPr dirty="0" sz="3400" spc="-53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400" spc="-35" b="1">
                <a:solidFill>
                  <a:srgbClr val="263383"/>
                </a:solidFill>
                <a:latin typeface="Arial"/>
                <a:cs typeface="Arial"/>
              </a:rPr>
              <a:t>PREDICTCTIVE  </a:t>
            </a:r>
            <a:r>
              <a:rPr dirty="0" sz="3400" spc="-40" b="1">
                <a:solidFill>
                  <a:srgbClr val="263383"/>
                </a:solidFill>
                <a:latin typeface="Arial"/>
                <a:cs typeface="Arial"/>
              </a:rPr>
              <a:t>MODEL(CLASSIFIERS), </a:t>
            </a:r>
            <a:r>
              <a:rPr dirty="0" sz="3400" spc="50" b="1">
                <a:solidFill>
                  <a:srgbClr val="263383"/>
                </a:solidFill>
                <a:latin typeface="Arial"/>
                <a:cs typeface="Arial"/>
              </a:rPr>
              <a:t>DISTINGUSHING </a:t>
            </a:r>
            <a:r>
              <a:rPr dirty="0" sz="3400" spc="-80" b="1">
                <a:solidFill>
                  <a:srgbClr val="263383"/>
                </a:solidFill>
                <a:latin typeface="Arial"/>
                <a:cs typeface="Arial"/>
              </a:rPr>
              <a:t>BETWEEN  </a:t>
            </a:r>
            <a:r>
              <a:rPr dirty="0" sz="3400" spc="-15" b="1">
                <a:solidFill>
                  <a:srgbClr val="263383"/>
                </a:solidFill>
                <a:latin typeface="Arial"/>
                <a:cs typeface="Arial"/>
              </a:rPr>
              <a:t>“BAD </a:t>
            </a:r>
            <a:r>
              <a:rPr dirty="0" sz="3400" spc="10" b="1">
                <a:solidFill>
                  <a:srgbClr val="263383"/>
                </a:solidFill>
                <a:latin typeface="Arial"/>
                <a:cs typeface="Arial"/>
              </a:rPr>
              <a:t>CONNECTIONS” </a:t>
            </a:r>
            <a:r>
              <a:rPr dirty="0" sz="3400" spc="80" b="1">
                <a:solidFill>
                  <a:srgbClr val="263383"/>
                </a:solidFill>
                <a:latin typeface="Arial"/>
                <a:cs typeface="Arial"/>
              </a:rPr>
              <a:t>AND </a:t>
            </a:r>
            <a:r>
              <a:rPr dirty="0" sz="3400" spc="-5" b="1">
                <a:solidFill>
                  <a:srgbClr val="263383"/>
                </a:solidFill>
                <a:latin typeface="Arial"/>
                <a:cs typeface="Arial"/>
              </a:rPr>
              <a:t>“GOOD</a:t>
            </a:r>
            <a:r>
              <a:rPr dirty="0" sz="3400" spc="-68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400" spc="5" b="1">
                <a:solidFill>
                  <a:srgbClr val="263383"/>
                </a:solidFill>
                <a:latin typeface="Arial"/>
                <a:cs typeface="Arial"/>
              </a:rPr>
              <a:t>CONNETCTIONS”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5200" spc="10" b="1">
                <a:solidFill>
                  <a:srgbClr val="263383"/>
                </a:solidFill>
                <a:latin typeface="Arial"/>
                <a:cs typeface="Arial"/>
              </a:rPr>
              <a:t>WHAT </a:t>
            </a:r>
            <a:r>
              <a:rPr dirty="0" sz="5200" spc="-15" b="1">
                <a:solidFill>
                  <a:srgbClr val="263383"/>
                </a:solidFill>
                <a:latin typeface="Arial"/>
                <a:cs typeface="Arial"/>
              </a:rPr>
              <a:t>IS</a:t>
            </a:r>
            <a:r>
              <a:rPr dirty="0" sz="5200" spc="-45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5200" spc="-170" b="1">
                <a:solidFill>
                  <a:srgbClr val="263383"/>
                </a:solidFill>
                <a:latin typeface="Arial"/>
                <a:cs typeface="Arial"/>
              </a:rPr>
              <a:t>NIDS???</a:t>
            </a:r>
            <a:endParaRPr sz="5200">
              <a:latin typeface="Arial"/>
              <a:cs typeface="Arial"/>
            </a:endParaRPr>
          </a:p>
          <a:p>
            <a:pPr marL="812165">
              <a:lnSpc>
                <a:spcPct val="100000"/>
              </a:lnSpc>
              <a:spcBef>
                <a:spcPts val="3250"/>
              </a:spcBef>
            </a:pPr>
            <a:r>
              <a:rPr dirty="0" sz="3400" spc="-75" b="1">
                <a:solidFill>
                  <a:srgbClr val="263383"/>
                </a:solidFill>
                <a:latin typeface="Arial"/>
                <a:cs typeface="Arial"/>
              </a:rPr>
              <a:t>NETWORK </a:t>
            </a:r>
            <a:r>
              <a:rPr dirty="0" sz="3400" spc="40" b="1">
                <a:solidFill>
                  <a:srgbClr val="263383"/>
                </a:solidFill>
                <a:latin typeface="Arial"/>
                <a:cs typeface="Arial"/>
              </a:rPr>
              <a:t>INTRUSION </a:t>
            </a:r>
            <a:r>
              <a:rPr dirty="0" sz="3400" spc="-10" b="1">
                <a:solidFill>
                  <a:srgbClr val="263383"/>
                </a:solidFill>
                <a:latin typeface="Arial"/>
                <a:cs typeface="Arial"/>
              </a:rPr>
              <a:t>DETECTION</a:t>
            </a:r>
            <a:r>
              <a:rPr dirty="0" sz="3400" spc="-40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3400" spc="-75" b="1">
                <a:solidFill>
                  <a:srgbClr val="263383"/>
                </a:solidFill>
                <a:latin typeface="Arial"/>
                <a:cs typeface="Arial"/>
              </a:rPr>
              <a:t>SYSTEM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7799" y="1758942"/>
            <a:ext cx="6048359" cy="2371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62792" y="1028699"/>
            <a:ext cx="8867790" cy="3990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5371" y="5019659"/>
            <a:ext cx="6372209" cy="5076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5187" y="202600"/>
            <a:ext cx="302450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90">
                <a:latin typeface="Arial"/>
                <a:cs typeface="Arial"/>
              </a:rPr>
              <a:t>TESTING:</a:t>
            </a:r>
            <a:endParaRPr sz="5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0088" y="1214780"/>
            <a:ext cx="142621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5">
                <a:solidFill>
                  <a:srgbClr val="263383"/>
                </a:solidFill>
                <a:latin typeface="Arial Black"/>
                <a:cs typeface="Arial Black"/>
              </a:rPr>
              <a:t>S</a:t>
            </a:r>
            <a:r>
              <a:rPr dirty="0" sz="3400" spc="-480">
                <a:solidFill>
                  <a:srgbClr val="263383"/>
                </a:solidFill>
                <a:latin typeface="Arial Black"/>
                <a:cs typeface="Arial Black"/>
              </a:rPr>
              <a:t>T</a:t>
            </a:r>
            <a:r>
              <a:rPr dirty="0" sz="3400" spc="-415">
                <a:solidFill>
                  <a:srgbClr val="263383"/>
                </a:solidFill>
                <a:latin typeface="Arial Black"/>
                <a:cs typeface="Arial Black"/>
              </a:rPr>
              <a:t>E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P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:</a:t>
            </a:r>
            <a:r>
              <a:rPr dirty="0" sz="3400" spc="-459">
                <a:solidFill>
                  <a:srgbClr val="263383"/>
                </a:solidFill>
                <a:latin typeface="Arial Black"/>
                <a:cs typeface="Arial Black"/>
              </a:rPr>
              <a:t>1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22978" y="345475"/>
            <a:ext cx="15392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0">
                <a:solidFill>
                  <a:srgbClr val="263383"/>
                </a:solidFill>
                <a:latin typeface="Arial Black"/>
                <a:cs typeface="Arial Black"/>
              </a:rPr>
              <a:t>STEP </a:t>
            </a:r>
            <a:r>
              <a:rPr dirty="0" sz="3400" spc="-325">
                <a:solidFill>
                  <a:srgbClr val="263383"/>
                </a:solidFill>
                <a:latin typeface="Arial Black"/>
                <a:cs typeface="Arial Black"/>
              </a:rPr>
              <a:t>2: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088" y="4475491"/>
            <a:ext cx="155257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80">
                <a:solidFill>
                  <a:srgbClr val="263383"/>
                </a:solidFill>
                <a:latin typeface="Arial Black"/>
                <a:cs typeface="Arial Black"/>
              </a:rPr>
              <a:t>STEP</a:t>
            </a:r>
            <a:r>
              <a:rPr dirty="0" sz="3400" spc="-38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3: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9559" y="3741877"/>
            <a:ext cx="8267699" cy="5876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477" y="381914"/>
            <a:ext cx="750570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65">
                <a:latin typeface="Arial"/>
                <a:cs typeface="Arial"/>
              </a:rPr>
              <a:t>RESULTING</a:t>
            </a:r>
            <a:r>
              <a:rPr dirty="0" sz="5200" spc="-280">
                <a:latin typeface="Arial"/>
                <a:cs typeface="Arial"/>
              </a:rPr>
              <a:t> </a:t>
            </a:r>
            <a:r>
              <a:rPr dirty="0" sz="5200" spc="-25">
                <a:latin typeface="Arial"/>
                <a:cs typeface="Arial"/>
              </a:rPr>
              <a:t>OUTCOME:</a:t>
            </a:r>
            <a:endParaRPr sz="5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183" y="1670086"/>
            <a:ext cx="7974330" cy="3625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260">
                <a:solidFill>
                  <a:srgbClr val="263383"/>
                </a:solidFill>
                <a:latin typeface="Arial Black"/>
                <a:cs typeface="Arial Black"/>
              </a:rPr>
              <a:t>Resulting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outcome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helps </a:t>
            </a:r>
            <a:r>
              <a:rPr dirty="0" sz="3400" spc="-290">
                <a:solidFill>
                  <a:srgbClr val="263383"/>
                </a:solidFill>
                <a:latin typeface="Arial Black"/>
                <a:cs typeface="Arial Black"/>
              </a:rPr>
              <a:t>us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detect 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any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vulnerabilities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malicious 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activity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system </a:t>
            </a:r>
            <a:r>
              <a:rPr dirty="0" sz="3400" spc="-120">
                <a:solidFill>
                  <a:srgbClr val="263383"/>
                </a:solidFill>
                <a:latin typeface="Arial Black"/>
                <a:cs typeface="Arial Black"/>
              </a:rPr>
              <a:t>by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comparing 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with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various </a:t>
            </a:r>
            <a:r>
              <a:rPr dirty="0" sz="3400" spc="-175">
                <a:solidFill>
                  <a:srgbClr val="263383"/>
                </a:solidFill>
                <a:latin typeface="Arial Black"/>
                <a:cs typeface="Arial Black"/>
              </a:rPr>
              <a:t>defined </a:t>
            </a:r>
            <a:r>
              <a:rPr dirty="0" sz="3400" spc="-335">
                <a:solidFill>
                  <a:srgbClr val="263383"/>
                </a:solidFill>
                <a:latin typeface="Arial Black"/>
                <a:cs typeface="Arial Black"/>
              </a:rPr>
              <a:t>attacks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3400" spc="-55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using 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algorithms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sending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alerting  </a:t>
            </a:r>
            <a:r>
              <a:rPr dirty="0" sz="3400" spc="-355">
                <a:solidFill>
                  <a:srgbClr val="263383"/>
                </a:solidFill>
                <a:latin typeface="Arial Black"/>
                <a:cs typeface="Arial Black"/>
              </a:rPr>
              <a:t>message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400" spc="-43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user.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39" y="0"/>
            <a:ext cx="383222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20">
                <a:latin typeface="Arial"/>
                <a:cs typeface="Arial"/>
              </a:rPr>
              <a:t>C</a:t>
            </a:r>
            <a:r>
              <a:rPr dirty="0" sz="5200" spc="70">
                <a:latin typeface="Arial"/>
                <a:cs typeface="Arial"/>
              </a:rPr>
              <a:t>o</a:t>
            </a:r>
            <a:r>
              <a:rPr dirty="0" sz="5200" spc="95">
                <a:latin typeface="Arial"/>
                <a:cs typeface="Arial"/>
              </a:rPr>
              <a:t>n</a:t>
            </a:r>
            <a:r>
              <a:rPr dirty="0" sz="5200" spc="-15">
                <a:latin typeface="Arial"/>
                <a:cs typeface="Arial"/>
              </a:rPr>
              <a:t>c</a:t>
            </a:r>
            <a:r>
              <a:rPr dirty="0" sz="5200" spc="165">
                <a:latin typeface="Arial"/>
                <a:cs typeface="Arial"/>
              </a:rPr>
              <a:t>l</a:t>
            </a:r>
            <a:r>
              <a:rPr dirty="0" sz="5200" spc="55">
                <a:latin typeface="Arial"/>
                <a:cs typeface="Arial"/>
              </a:rPr>
              <a:t>u</a:t>
            </a:r>
            <a:r>
              <a:rPr dirty="0" sz="5200" spc="-315">
                <a:latin typeface="Arial"/>
                <a:cs typeface="Arial"/>
              </a:rPr>
              <a:t>s</a:t>
            </a:r>
            <a:r>
              <a:rPr dirty="0" sz="5200" spc="60">
                <a:latin typeface="Arial"/>
                <a:cs typeface="Arial"/>
              </a:rPr>
              <a:t>i</a:t>
            </a:r>
            <a:r>
              <a:rPr dirty="0" sz="5200" spc="70">
                <a:latin typeface="Arial"/>
                <a:cs typeface="Arial"/>
              </a:rPr>
              <a:t>o</a:t>
            </a:r>
            <a:r>
              <a:rPr dirty="0" sz="5200" spc="95">
                <a:latin typeface="Arial"/>
                <a:cs typeface="Arial"/>
              </a:rPr>
              <a:t>n</a:t>
            </a:r>
            <a:r>
              <a:rPr dirty="0" sz="5200" spc="-300">
                <a:latin typeface="Arial"/>
                <a:cs typeface="Arial"/>
              </a:rPr>
              <a:t>: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113" y="935989"/>
            <a:ext cx="17938750" cy="907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16205" marR="108585">
              <a:lnSpc>
                <a:spcPct val="115700"/>
              </a:lnSpc>
              <a:spcBef>
                <a:spcPts val="100"/>
              </a:spcBef>
            </a:pP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2700" spc="-190">
                <a:solidFill>
                  <a:srgbClr val="263383"/>
                </a:solidFill>
                <a:latin typeface="Arial Black"/>
                <a:cs typeface="Arial Black"/>
              </a:rPr>
              <a:t>conclusion,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this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project </a:t>
            </a:r>
            <a:r>
              <a:rPr dirty="0" sz="2700" spc="-245">
                <a:solidFill>
                  <a:srgbClr val="263383"/>
                </a:solidFill>
                <a:latin typeface="Arial Black"/>
                <a:cs typeface="Arial Black"/>
              </a:rPr>
              <a:t>has </a:t>
            </a:r>
            <a:r>
              <a:rPr dirty="0" sz="2700" spc="-120">
                <a:solidFill>
                  <a:srgbClr val="263383"/>
                </a:solidFill>
                <a:latin typeface="Arial Black"/>
                <a:cs typeface="Arial Black"/>
              </a:rPr>
              <a:t>provided </a:t>
            </a:r>
            <a:r>
              <a:rPr dirty="0" sz="2700" spc="-30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comprehensive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overview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700" spc="-67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Intrusion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Detection 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Systems  </a:t>
            </a:r>
            <a:r>
              <a:rPr dirty="0" sz="2700" spc="-190">
                <a:solidFill>
                  <a:srgbClr val="263383"/>
                </a:solidFill>
                <a:latin typeface="Arial Black"/>
                <a:cs typeface="Arial Black"/>
              </a:rPr>
              <a:t>(NIDS)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45">
                <a:solidFill>
                  <a:srgbClr val="263383"/>
                </a:solidFill>
                <a:latin typeface="Arial Black"/>
                <a:cs typeface="Arial Black"/>
              </a:rPr>
              <a:t>their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45">
                <a:solidFill>
                  <a:srgbClr val="263383"/>
                </a:solidFill>
                <a:latin typeface="Arial Black"/>
                <a:cs typeface="Arial Black"/>
              </a:rPr>
              <a:t>evolution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25">
                <a:solidFill>
                  <a:srgbClr val="263383"/>
                </a:solidFill>
                <a:latin typeface="Arial Black"/>
                <a:cs typeface="Arial Black"/>
              </a:rPr>
              <a:t>field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network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security.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54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project's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90">
                <a:solidFill>
                  <a:srgbClr val="263383"/>
                </a:solidFill>
                <a:latin typeface="Arial Black"/>
                <a:cs typeface="Arial Black"/>
              </a:rPr>
              <a:t>objectives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included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00">
                <a:solidFill>
                  <a:srgbClr val="263383"/>
                </a:solidFill>
                <a:latin typeface="Arial Black"/>
                <a:cs typeface="Arial Black"/>
              </a:rPr>
              <a:t>analyzing</a:t>
            </a:r>
            <a:endParaRPr sz="2700">
              <a:latin typeface="Arial Black"/>
              <a:cs typeface="Arial Black"/>
            </a:endParaRPr>
          </a:p>
          <a:p>
            <a:pPr algn="ctr" marL="12065" marR="5080">
              <a:lnSpc>
                <a:spcPct val="115700"/>
              </a:lnSpc>
            </a:pP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various </a:t>
            </a:r>
            <a:r>
              <a:rPr dirty="0" sz="2700" spc="-200">
                <a:solidFill>
                  <a:srgbClr val="263383"/>
                </a:solidFill>
                <a:latin typeface="Arial Black"/>
                <a:cs typeface="Arial Black"/>
              </a:rPr>
              <a:t>NIDS </a:t>
            </a: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methodologies,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understanding </a:t>
            </a:r>
            <a:r>
              <a:rPr dirty="0" sz="2700" spc="-215">
                <a:solidFill>
                  <a:srgbClr val="263383"/>
                </a:solidFill>
                <a:latin typeface="Arial Black"/>
                <a:cs typeface="Arial Black"/>
              </a:rPr>
              <a:t>research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trends,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highlighting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critical </a:t>
            </a:r>
            <a:r>
              <a:rPr dirty="0" sz="2700" spc="-145">
                <a:solidFill>
                  <a:srgbClr val="263383"/>
                </a:solidFill>
                <a:latin typeface="Arial Black"/>
                <a:cs typeface="Arial Black"/>
              </a:rPr>
              <a:t>role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700" spc="-68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quantitative  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measures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2700" spc="-265">
                <a:solidFill>
                  <a:srgbClr val="263383"/>
                </a:solidFill>
                <a:latin typeface="Arial Black"/>
                <a:cs typeface="Arial Black"/>
              </a:rPr>
              <a:t>assessing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700" spc="-190">
                <a:solidFill>
                  <a:srgbClr val="263383"/>
                </a:solidFill>
                <a:latin typeface="Arial Black"/>
                <a:cs typeface="Arial Black"/>
              </a:rPr>
              <a:t>effectiveness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700" spc="-7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intrusion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detection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methods. </a:t>
            </a:r>
            <a:r>
              <a:rPr dirty="0" sz="2700" spc="-254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700" spc="-114">
                <a:solidFill>
                  <a:srgbClr val="263383"/>
                </a:solidFill>
                <a:latin typeface="Arial Black"/>
                <a:cs typeface="Arial Black"/>
              </a:rPr>
              <a:t>report </a:t>
            </a:r>
            <a:r>
              <a:rPr dirty="0" sz="2700" spc="-245">
                <a:solidFill>
                  <a:srgbClr val="263383"/>
                </a:solidFill>
                <a:latin typeface="Arial Black"/>
                <a:cs typeface="Arial Black"/>
              </a:rPr>
              <a:t>has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effectively</a:t>
            </a:r>
            <a:endParaRPr sz="27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2700" spc="-200">
                <a:solidFill>
                  <a:srgbClr val="263383"/>
                </a:solidFill>
                <a:latin typeface="Arial Black"/>
                <a:cs typeface="Arial Black"/>
              </a:rPr>
              <a:t>summarized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04">
                <a:solidFill>
                  <a:srgbClr val="263383"/>
                </a:solidFill>
                <a:latin typeface="Arial Black"/>
                <a:cs typeface="Arial Black"/>
              </a:rPr>
              <a:t>landscape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NIDS,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20">
                <a:solidFill>
                  <a:srgbClr val="263383"/>
                </a:solidFill>
                <a:latin typeface="Arial Black"/>
                <a:cs typeface="Arial Black"/>
              </a:rPr>
              <a:t>encompassing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15">
                <a:solidFill>
                  <a:srgbClr val="263383"/>
                </a:solidFill>
                <a:latin typeface="Arial Black"/>
                <a:cs typeface="Arial Black"/>
              </a:rPr>
              <a:t>research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spanning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14">
                <a:solidFill>
                  <a:srgbClr val="263383"/>
                </a:solidFill>
                <a:latin typeface="Arial Black"/>
                <a:cs typeface="Arial Black"/>
              </a:rPr>
              <a:t>from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85">
                <a:solidFill>
                  <a:srgbClr val="263383"/>
                </a:solidFill>
                <a:latin typeface="Arial Black"/>
                <a:cs typeface="Arial Black"/>
              </a:rPr>
              <a:t>2005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14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0">
                <a:solidFill>
                  <a:srgbClr val="263383"/>
                </a:solidFill>
                <a:latin typeface="Arial Black"/>
                <a:cs typeface="Arial Black"/>
              </a:rPr>
              <a:t>2020.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By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employing</a:t>
            </a:r>
            <a:endParaRPr sz="2700">
              <a:latin typeface="Arial Black"/>
              <a:cs typeface="Arial Black"/>
            </a:endParaRPr>
          </a:p>
          <a:p>
            <a:pPr algn="ctr" marL="50165" marR="42545">
              <a:lnSpc>
                <a:spcPct val="115700"/>
              </a:lnSpc>
            </a:pPr>
            <a:r>
              <a:rPr dirty="0" sz="2700" spc="-190">
                <a:solidFill>
                  <a:srgbClr val="263383"/>
                </a:solidFill>
                <a:latin typeface="Arial Black"/>
                <a:cs typeface="Arial Black"/>
              </a:rPr>
              <a:t>citations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305">
                <a:solidFill>
                  <a:srgbClr val="263383"/>
                </a:solidFill>
                <a:latin typeface="Arial Black"/>
                <a:cs typeface="Arial Black"/>
              </a:rPr>
              <a:t>as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300">
                <a:solidFill>
                  <a:srgbClr val="263383"/>
                </a:solidFill>
                <a:latin typeface="Arial Black"/>
                <a:cs typeface="Arial Black"/>
              </a:rPr>
              <a:t>a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quantitative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90">
                <a:solidFill>
                  <a:srgbClr val="263383"/>
                </a:solidFill>
                <a:latin typeface="Arial Black"/>
                <a:cs typeface="Arial Black"/>
              </a:rPr>
              <a:t>metric,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5">
                <a:solidFill>
                  <a:srgbClr val="263383"/>
                </a:solidFill>
                <a:latin typeface="Arial Black"/>
                <a:cs typeface="Arial Black"/>
              </a:rPr>
              <a:t>it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45">
                <a:solidFill>
                  <a:srgbClr val="263383"/>
                </a:solidFill>
                <a:latin typeface="Arial Black"/>
                <a:cs typeface="Arial Black"/>
              </a:rPr>
              <a:t>has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04">
                <a:solidFill>
                  <a:srgbClr val="263383"/>
                </a:solidFill>
                <a:latin typeface="Arial Black"/>
                <a:cs typeface="Arial Black"/>
              </a:rPr>
              <a:t>measured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0">
                <a:solidFill>
                  <a:srgbClr val="263383"/>
                </a:solidFill>
                <a:latin typeface="Arial Black"/>
                <a:cs typeface="Arial Black"/>
              </a:rPr>
              <a:t>popularity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impact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20">
                <a:solidFill>
                  <a:srgbClr val="263383"/>
                </a:solidFill>
                <a:latin typeface="Arial Black"/>
                <a:cs typeface="Arial Black"/>
              </a:rPr>
              <a:t>different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intrusion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detection 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methods.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54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project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45">
                <a:solidFill>
                  <a:srgbClr val="263383"/>
                </a:solidFill>
                <a:latin typeface="Arial Black"/>
                <a:cs typeface="Arial Black"/>
              </a:rPr>
              <a:t>has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presented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valuable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04">
                <a:solidFill>
                  <a:srgbClr val="263383"/>
                </a:solidFill>
                <a:latin typeface="Arial Black"/>
                <a:cs typeface="Arial Black"/>
              </a:rPr>
              <a:t>insights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5">
                <a:solidFill>
                  <a:srgbClr val="263383"/>
                </a:solidFill>
                <a:latin typeface="Arial Black"/>
                <a:cs typeface="Arial Black"/>
              </a:rPr>
              <a:t>into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5">
                <a:solidFill>
                  <a:srgbClr val="263383"/>
                </a:solidFill>
                <a:latin typeface="Arial Black"/>
                <a:cs typeface="Arial Black"/>
              </a:rPr>
              <a:t>field,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54">
                <a:solidFill>
                  <a:srgbClr val="263383"/>
                </a:solidFill>
                <a:latin typeface="Arial Black"/>
                <a:cs typeface="Arial Black"/>
              </a:rPr>
              <a:t>showcasing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trends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patterns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endParaRPr sz="2700">
              <a:latin typeface="Arial Black"/>
              <a:cs typeface="Arial Black"/>
            </a:endParaRPr>
          </a:p>
          <a:p>
            <a:pPr algn="ctr" marL="173355" marR="165735" indent="-635">
              <a:lnSpc>
                <a:spcPct val="115700"/>
              </a:lnSpc>
              <a:spcBef>
                <a:spcPts val="5"/>
              </a:spcBef>
            </a:pP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intrusion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detection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10">
                <a:solidFill>
                  <a:srgbClr val="263383"/>
                </a:solidFill>
                <a:latin typeface="Arial Black"/>
                <a:cs typeface="Arial Black"/>
              </a:rPr>
              <a:t>research.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0">
                <a:solidFill>
                  <a:srgbClr val="263383"/>
                </a:solidFill>
                <a:latin typeface="Arial Black"/>
                <a:cs typeface="Arial Black"/>
              </a:rPr>
              <a:t>Notably,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observation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that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conference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publications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5">
                <a:solidFill>
                  <a:srgbClr val="263383"/>
                </a:solidFill>
                <a:latin typeface="Arial Black"/>
                <a:cs typeface="Arial Black"/>
              </a:rPr>
              <a:t>tend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14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04">
                <a:solidFill>
                  <a:srgbClr val="263383"/>
                </a:solidFill>
                <a:latin typeface="Arial Black"/>
                <a:cs typeface="Arial Black"/>
              </a:rPr>
              <a:t>receive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higher 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citation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counts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than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journal </a:t>
            </a:r>
            <a:r>
              <a:rPr dirty="0" sz="2700" spc="-204">
                <a:solidFill>
                  <a:srgbClr val="263383"/>
                </a:solidFill>
                <a:latin typeface="Arial Black"/>
                <a:cs typeface="Arial Black"/>
              </a:rPr>
              <a:t>articles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underlines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700" spc="-215">
                <a:solidFill>
                  <a:srgbClr val="263383"/>
                </a:solidFill>
                <a:latin typeface="Arial Black"/>
                <a:cs typeface="Arial Black"/>
              </a:rPr>
              <a:t>significance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2700" spc="-240">
                <a:solidFill>
                  <a:srgbClr val="263383"/>
                </a:solidFill>
                <a:latin typeface="Arial Black"/>
                <a:cs typeface="Arial Black"/>
              </a:rPr>
              <a:t>academic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conferences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2700" spc="-204">
                <a:solidFill>
                  <a:srgbClr val="263383"/>
                </a:solidFill>
                <a:latin typeface="Arial Black"/>
                <a:cs typeface="Arial Black"/>
              </a:rPr>
              <a:t>disseminating  </a:t>
            </a:r>
            <a:r>
              <a:rPr dirty="0" sz="2700" spc="-215">
                <a:solidFill>
                  <a:srgbClr val="263383"/>
                </a:solidFill>
                <a:latin typeface="Arial Black"/>
                <a:cs typeface="Arial Black"/>
              </a:rPr>
              <a:t>research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findings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this domain. </a:t>
            </a:r>
            <a:r>
              <a:rPr dirty="0" sz="2700" spc="-250">
                <a:solidFill>
                  <a:srgbClr val="263383"/>
                </a:solidFill>
                <a:latin typeface="Arial Black"/>
                <a:cs typeface="Arial Black"/>
              </a:rPr>
              <a:t>This </a:t>
            </a:r>
            <a:r>
              <a:rPr dirty="0" sz="2700" spc="-114">
                <a:solidFill>
                  <a:srgbClr val="263383"/>
                </a:solidFill>
                <a:latin typeface="Arial Black"/>
                <a:cs typeface="Arial Black"/>
              </a:rPr>
              <a:t>report </a:t>
            </a:r>
            <a:r>
              <a:rPr dirty="0" sz="2700" spc="-220">
                <a:solidFill>
                  <a:srgbClr val="263383"/>
                </a:solidFill>
                <a:latin typeface="Arial Black"/>
                <a:cs typeface="Arial Black"/>
              </a:rPr>
              <a:t>serves </a:t>
            </a:r>
            <a:r>
              <a:rPr dirty="0" sz="2700" spc="-305">
                <a:solidFill>
                  <a:srgbClr val="263383"/>
                </a:solidFill>
                <a:latin typeface="Arial Black"/>
                <a:cs typeface="Arial Black"/>
              </a:rPr>
              <a:t>as </a:t>
            </a:r>
            <a:r>
              <a:rPr dirty="0" sz="2700" spc="-30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valuable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resource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for</a:t>
            </a:r>
            <a:r>
              <a:rPr dirty="0" sz="2700" spc="-63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cybersecurity </a:t>
            </a: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professionals,  </a:t>
            </a:r>
            <a:r>
              <a:rPr dirty="0" sz="2700" spc="-210">
                <a:solidFill>
                  <a:srgbClr val="263383"/>
                </a:solidFill>
                <a:latin typeface="Arial Black"/>
                <a:cs typeface="Arial Black"/>
              </a:rPr>
              <a:t>researchers,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practitioners.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It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5">
                <a:solidFill>
                  <a:srgbClr val="263383"/>
                </a:solidFill>
                <a:latin typeface="Arial Black"/>
                <a:cs typeface="Arial Black"/>
              </a:rPr>
              <a:t>offers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300">
                <a:solidFill>
                  <a:srgbClr val="263383"/>
                </a:solidFill>
                <a:latin typeface="Arial Black"/>
                <a:cs typeface="Arial Black"/>
              </a:rPr>
              <a:t>a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consolidated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45">
                <a:solidFill>
                  <a:srgbClr val="263383"/>
                </a:solidFill>
                <a:latin typeface="Arial Black"/>
                <a:cs typeface="Arial Black"/>
              </a:rPr>
              <a:t>view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00">
                <a:solidFill>
                  <a:srgbClr val="263383"/>
                </a:solidFill>
                <a:latin typeface="Arial Black"/>
                <a:cs typeface="Arial Black"/>
              </a:rPr>
              <a:t>NIDS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00">
                <a:solidFill>
                  <a:srgbClr val="263383"/>
                </a:solidFill>
                <a:latin typeface="Arial Black"/>
                <a:cs typeface="Arial Black"/>
              </a:rPr>
              <a:t>landscape,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its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historical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0">
                <a:solidFill>
                  <a:srgbClr val="263383"/>
                </a:solidFill>
                <a:latin typeface="Arial Black"/>
                <a:cs typeface="Arial Black"/>
              </a:rPr>
              <a:t>evolution, 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39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prominence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various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methodologies.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By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presenting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90">
                <a:solidFill>
                  <a:srgbClr val="263383"/>
                </a:solidFill>
                <a:latin typeface="Arial Black"/>
                <a:cs typeface="Arial Black"/>
              </a:rPr>
              <a:t>strengths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300">
                <a:solidFill>
                  <a:srgbClr val="263383"/>
                </a:solidFill>
                <a:latin typeface="Arial Black"/>
                <a:cs typeface="Arial Black"/>
              </a:rPr>
              <a:t>weaknesses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20">
                <a:solidFill>
                  <a:srgbClr val="263383"/>
                </a:solidFill>
                <a:latin typeface="Arial Black"/>
                <a:cs typeface="Arial Black"/>
              </a:rPr>
              <a:t>different 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approaches,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5">
                <a:solidFill>
                  <a:srgbClr val="263383"/>
                </a:solidFill>
                <a:latin typeface="Arial Black"/>
                <a:cs typeface="Arial Black"/>
              </a:rPr>
              <a:t>it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equips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professionals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10">
                <a:solidFill>
                  <a:srgbClr val="263383"/>
                </a:solidFill>
                <a:latin typeface="Arial Black"/>
                <a:cs typeface="Arial Black"/>
              </a:rPr>
              <a:t>with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40">
                <a:solidFill>
                  <a:srgbClr val="263383"/>
                </a:solidFill>
                <a:latin typeface="Arial Black"/>
                <a:cs typeface="Arial Black"/>
              </a:rPr>
              <a:t>knowledge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needed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14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305">
                <a:solidFill>
                  <a:srgbClr val="263383"/>
                </a:solidFill>
                <a:latin typeface="Arial Black"/>
                <a:cs typeface="Arial Black"/>
              </a:rPr>
              <a:t>make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5">
                <a:solidFill>
                  <a:srgbClr val="263383"/>
                </a:solidFill>
                <a:latin typeface="Arial Black"/>
                <a:cs typeface="Arial Black"/>
              </a:rPr>
              <a:t>informed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04">
                <a:solidFill>
                  <a:srgbClr val="263383"/>
                </a:solidFill>
                <a:latin typeface="Arial Black"/>
                <a:cs typeface="Arial Black"/>
              </a:rPr>
              <a:t>decisions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2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14">
                <a:solidFill>
                  <a:srgbClr val="263383"/>
                </a:solidFill>
                <a:latin typeface="Arial Black"/>
                <a:cs typeface="Arial Black"/>
              </a:rPr>
              <a:t>ever-</a:t>
            </a:r>
            <a:endParaRPr sz="2700">
              <a:latin typeface="Arial Black"/>
              <a:cs typeface="Arial Black"/>
            </a:endParaRPr>
          </a:p>
          <a:p>
            <a:pPr marL="44450" marR="36830" indent="238125">
              <a:lnSpc>
                <a:spcPct val="115700"/>
              </a:lnSpc>
            </a:pP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evolving </a:t>
            </a:r>
            <a:r>
              <a:rPr dirty="0" sz="2700" spc="-125">
                <a:solidFill>
                  <a:srgbClr val="263383"/>
                </a:solidFill>
                <a:latin typeface="Arial Black"/>
                <a:cs typeface="Arial Black"/>
              </a:rPr>
              <a:t>field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security. </a:t>
            </a:r>
            <a:r>
              <a:rPr dirty="0" sz="2700" spc="-204">
                <a:solidFill>
                  <a:srgbClr val="263383"/>
                </a:solidFill>
                <a:latin typeface="Arial Black"/>
                <a:cs typeface="Arial Black"/>
              </a:rPr>
              <a:t>However,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it's </a:t>
            </a:r>
            <a:r>
              <a:rPr dirty="0" sz="2700" spc="-145">
                <a:solidFill>
                  <a:srgbClr val="263383"/>
                </a:solidFill>
                <a:latin typeface="Arial Black"/>
                <a:cs typeface="Arial Black"/>
              </a:rPr>
              <a:t>important </a:t>
            </a:r>
            <a:r>
              <a:rPr dirty="0" sz="2700" spc="-114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2700" spc="-250">
                <a:solidFill>
                  <a:srgbClr val="263383"/>
                </a:solidFill>
                <a:latin typeface="Arial Black"/>
                <a:cs typeface="Arial Black"/>
              </a:rPr>
              <a:t>acknowledge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limitations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constraints  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associated </a:t>
            </a:r>
            <a:r>
              <a:rPr dirty="0" sz="2700" spc="-210">
                <a:solidFill>
                  <a:srgbClr val="263383"/>
                </a:solidFill>
                <a:latin typeface="Arial Black"/>
                <a:cs typeface="Arial Black"/>
              </a:rPr>
              <a:t>with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700" spc="-140">
                <a:solidFill>
                  <a:srgbClr val="263383"/>
                </a:solidFill>
                <a:latin typeface="Arial Black"/>
                <a:cs typeface="Arial Black"/>
              </a:rPr>
              <a:t>proposed </a:t>
            </a:r>
            <a:r>
              <a:rPr dirty="0" sz="2700" spc="-215">
                <a:solidFill>
                  <a:srgbClr val="263383"/>
                </a:solidFill>
                <a:latin typeface="Arial Black"/>
                <a:cs typeface="Arial Black"/>
              </a:rPr>
              <a:t>system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for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testing </a:t>
            </a:r>
            <a:r>
              <a:rPr dirty="0" sz="2700" spc="-200">
                <a:solidFill>
                  <a:srgbClr val="263383"/>
                </a:solidFill>
                <a:latin typeface="Arial Black"/>
                <a:cs typeface="Arial Black"/>
              </a:rPr>
              <a:t>NIDS </a:t>
            </a:r>
            <a:r>
              <a:rPr dirty="0" sz="2700" spc="-190">
                <a:solidFill>
                  <a:srgbClr val="263383"/>
                </a:solidFill>
                <a:latin typeface="Arial Black"/>
                <a:cs typeface="Arial Black"/>
              </a:rPr>
              <a:t>effectiveness. </a:t>
            </a:r>
            <a:r>
              <a:rPr dirty="0" sz="2700" spc="-265">
                <a:solidFill>
                  <a:srgbClr val="263383"/>
                </a:solidFill>
                <a:latin typeface="Arial Black"/>
                <a:cs typeface="Arial Black"/>
              </a:rPr>
              <a:t>These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limitations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include</a:t>
            </a:r>
            <a:r>
              <a:rPr dirty="0" sz="2700" spc="-7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50">
                <a:solidFill>
                  <a:srgbClr val="263383"/>
                </a:solidFill>
                <a:latin typeface="Arial Black"/>
                <a:cs typeface="Arial Black"/>
              </a:rPr>
              <a:t>issues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related</a:t>
            </a:r>
            <a:endParaRPr sz="2700">
              <a:latin typeface="Arial Black"/>
              <a:cs typeface="Arial Black"/>
            </a:endParaRPr>
          </a:p>
          <a:p>
            <a:pPr algn="ctr" marL="200025" marR="192405">
              <a:lnSpc>
                <a:spcPct val="115700"/>
              </a:lnSpc>
            </a:pPr>
            <a:r>
              <a:rPr dirty="0" sz="2700" spc="-114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operating </a:t>
            </a:r>
            <a:r>
              <a:rPr dirty="0" sz="2700" spc="-215">
                <a:solidFill>
                  <a:srgbClr val="263383"/>
                </a:solidFill>
                <a:latin typeface="Arial Black"/>
                <a:cs typeface="Arial Black"/>
              </a:rPr>
              <a:t>system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compatibility,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testing </a:t>
            </a:r>
            <a:r>
              <a:rPr dirty="0" sz="2700" spc="-210">
                <a:solidFill>
                  <a:srgbClr val="263383"/>
                </a:solidFill>
                <a:latin typeface="Arial Black"/>
                <a:cs typeface="Arial Black"/>
              </a:rPr>
              <a:t>scope,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resource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requirements, </a:t>
            </a:r>
            <a:r>
              <a:rPr dirty="0" sz="2700" spc="-195">
                <a:solidFill>
                  <a:srgbClr val="263383"/>
                </a:solidFill>
                <a:latin typeface="Arial Black"/>
                <a:cs typeface="Arial Black"/>
              </a:rPr>
              <a:t>ethical </a:t>
            </a:r>
            <a:r>
              <a:rPr dirty="0" sz="2700" spc="-185">
                <a:solidFill>
                  <a:srgbClr val="263383"/>
                </a:solidFill>
                <a:latin typeface="Arial Black"/>
                <a:cs typeface="Arial Black"/>
              </a:rPr>
              <a:t>considerations,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 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need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for </a:t>
            </a:r>
            <a:r>
              <a:rPr dirty="0" sz="2700" spc="-190">
                <a:solidFill>
                  <a:srgbClr val="263383"/>
                </a:solidFill>
                <a:latin typeface="Arial Black"/>
                <a:cs typeface="Arial Black"/>
              </a:rPr>
              <a:t>ongoing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updates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700" spc="-204">
                <a:solidFill>
                  <a:srgbClr val="263383"/>
                </a:solidFill>
                <a:latin typeface="Arial Black"/>
                <a:cs typeface="Arial Black"/>
              </a:rPr>
              <a:t>maintenance. </a:t>
            </a:r>
            <a:r>
              <a:rPr dirty="0" sz="2700" spc="-150">
                <a:solidFill>
                  <a:srgbClr val="263383"/>
                </a:solidFill>
                <a:latin typeface="Arial Black"/>
                <a:cs typeface="Arial Black"/>
              </a:rPr>
              <a:t>Additionally,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68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10">
                <a:solidFill>
                  <a:srgbClr val="263383"/>
                </a:solidFill>
                <a:latin typeface="Arial Black"/>
                <a:cs typeface="Arial Black"/>
              </a:rPr>
              <a:t>enhancements </a:t>
            </a:r>
            <a:r>
              <a:rPr dirty="0" sz="2700" spc="-215">
                <a:solidFill>
                  <a:srgbClr val="263383"/>
                </a:solidFill>
                <a:latin typeface="Arial Black"/>
                <a:cs typeface="Arial Black"/>
              </a:rPr>
              <a:t>discussed, </a:t>
            </a:r>
            <a:r>
              <a:rPr dirty="0" sz="2700" spc="-225">
                <a:solidFill>
                  <a:srgbClr val="263383"/>
                </a:solidFill>
                <a:latin typeface="Arial Black"/>
                <a:cs typeface="Arial Black"/>
              </a:rPr>
              <a:t>such </a:t>
            </a:r>
            <a:r>
              <a:rPr dirty="0" sz="2700" spc="-305">
                <a:solidFill>
                  <a:srgbClr val="263383"/>
                </a:solidFill>
                <a:latin typeface="Arial Black"/>
                <a:cs typeface="Arial Black"/>
              </a:rPr>
              <a:t>as </a:t>
            </a:r>
            <a:r>
              <a:rPr dirty="0" sz="2700" spc="-210">
                <a:solidFill>
                  <a:srgbClr val="263383"/>
                </a:solidFill>
                <a:latin typeface="Arial Black"/>
                <a:cs typeface="Arial Black"/>
              </a:rPr>
              <a:t>expanding 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80">
                <a:solidFill>
                  <a:srgbClr val="263383"/>
                </a:solidFill>
                <a:latin typeface="Arial Black"/>
                <a:cs typeface="Arial Black"/>
              </a:rPr>
              <a:t>ruleset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automation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15">
                <a:solidFill>
                  <a:srgbClr val="263383"/>
                </a:solidFill>
                <a:latin typeface="Arial Black"/>
                <a:cs typeface="Arial Black"/>
              </a:rPr>
              <a:t>using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240">
                <a:solidFill>
                  <a:srgbClr val="263383"/>
                </a:solidFill>
                <a:latin typeface="Arial Black"/>
                <a:cs typeface="Arial Black"/>
              </a:rPr>
              <a:t>AI,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highlight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263383"/>
                </a:solidFill>
                <a:latin typeface="Arial Black"/>
                <a:cs typeface="Arial Black"/>
              </a:rPr>
              <a:t>continuous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need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263383"/>
                </a:solidFill>
                <a:latin typeface="Arial Black"/>
                <a:cs typeface="Arial Black"/>
              </a:rPr>
              <a:t>for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0">
                <a:solidFill>
                  <a:srgbClr val="263383"/>
                </a:solidFill>
                <a:latin typeface="Arial Black"/>
                <a:cs typeface="Arial Black"/>
              </a:rPr>
              <a:t>innovation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5">
                <a:solidFill>
                  <a:srgbClr val="263383"/>
                </a:solidFill>
                <a:latin typeface="Arial Black"/>
                <a:cs typeface="Arial Black"/>
              </a:rPr>
              <a:t>adaptation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2700" spc="-2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6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endParaRPr sz="2700">
              <a:latin typeface="Arial Black"/>
              <a:cs typeface="Arial Black"/>
            </a:endParaRPr>
          </a:p>
          <a:p>
            <a:pPr algn="ctr" marR="76200">
              <a:lnSpc>
                <a:spcPct val="100000"/>
              </a:lnSpc>
              <a:spcBef>
                <a:spcPts val="509"/>
              </a:spcBef>
            </a:pPr>
            <a:r>
              <a:rPr dirty="0" sz="2700" spc="-175">
                <a:solidFill>
                  <a:srgbClr val="263383"/>
                </a:solidFill>
                <a:latin typeface="Arial Black"/>
                <a:cs typeface="Arial Black"/>
              </a:rPr>
              <a:t>cybersecurity</a:t>
            </a:r>
            <a:r>
              <a:rPr dirty="0" sz="27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700" spc="-135">
                <a:solidFill>
                  <a:srgbClr val="263383"/>
                </a:solidFill>
                <a:latin typeface="Arial Black"/>
                <a:cs typeface="Arial Black"/>
              </a:rPr>
              <a:t>field.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66" y="300100"/>
            <a:ext cx="646557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335">
                <a:solidFill>
                  <a:srgbClr val="A78253"/>
                </a:solidFill>
                <a:latin typeface="Arial"/>
                <a:cs typeface="Arial"/>
              </a:rPr>
              <a:t>REFRENCE: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7487" y="2276422"/>
            <a:ext cx="8476518" cy="2260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16164" y="2478538"/>
            <a:ext cx="6351239" cy="26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9050" y="7690713"/>
            <a:ext cx="630555" cy="57150"/>
          </a:xfrm>
          <a:custGeom>
            <a:avLst/>
            <a:gdLst/>
            <a:ahLst/>
            <a:cxnLst/>
            <a:rect l="l" t="t" r="r" b="b"/>
            <a:pathLst>
              <a:path w="630555" h="57150">
                <a:moveTo>
                  <a:pt x="630411" y="57150"/>
                </a:moveTo>
                <a:lnTo>
                  <a:pt x="0" y="57150"/>
                </a:lnTo>
                <a:lnTo>
                  <a:pt x="0" y="0"/>
                </a:lnTo>
                <a:lnTo>
                  <a:pt x="630411" y="0"/>
                </a:lnTo>
                <a:lnTo>
                  <a:pt x="630411" y="5715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7634" y="7690725"/>
            <a:ext cx="15920719" cy="57150"/>
          </a:xfrm>
          <a:custGeom>
            <a:avLst/>
            <a:gdLst/>
            <a:ahLst/>
            <a:cxnLst/>
            <a:rect l="l" t="t" r="r" b="b"/>
            <a:pathLst>
              <a:path w="15920719" h="57150">
                <a:moveTo>
                  <a:pt x="15920454" y="0"/>
                </a:moveTo>
                <a:lnTo>
                  <a:pt x="10160737" y="0"/>
                </a:lnTo>
                <a:lnTo>
                  <a:pt x="7856080" y="0"/>
                </a:lnTo>
                <a:lnTo>
                  <a:pt x="0" y="0"/>
                </a:lnTo>
                <a:lnTo>
                  <a:pt x="0" y="57150"/>
                </a:lnTo>
                <a:lnTo>
                  <a:pt x="7856080" y="57150"/>
                </a:lnTo>
                <a:lnTo>
                  <a:pt x="10160737" y="57150"/>
                </a:lnTo>
                <a:lnTo>
                  <a:pt x="15920454" y="57150"/>
                </a:lnTo>
                <a:lnTo>
                  <a:pt x="15920454" y="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050" y="8500338"/>
            <a:ext cx="7007225" cy="57150"/>
          </a:xfrm>
          <a:custGeom>
            <a:avLst/>
            <a:gdLst/>
            <a:ahLst/>
            <a:cxnLst/>
            <a:rect l="l" t="t" r="r" b="b"/>
            <a:pathLst>
              <a:path w="7007225" h="57150">
                <a:moveTo>
                  <a:pt x="7006712" y="57150"/>
                </a:moveTo>
                <a:lnTo>
                  <a:pt x="0" y="57150"/>
                </a:lnTo>
                <a:lnTo>
                  <a:pt x="0" y="0"/>
                </a:lnTo>
                <a:lnTo>
                  <a:pt x="7006712" y="0"/>
                </a:lnTo>
                <a:lnTo>
                  <a:pt x="7006712" y="5715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07405" y="8500338"/>
            <a:ext cx="1346200" cy="57150"/>
          </a:xfrm>
          <a:custGeom>
            <a:avLst/>
            <a:gdLst/>
            <a:ahLst/>
            <a:cxnLst/>
            <a:rect l="l" t="t" r="r" b="b"/>
            <a:pathLst>
              <a:path w="1346200" h="57150">
                <a:moveTo>
                  <a:pt x="1345691" y="57150"/>
                </a:moveTo>
                <a:lnTo>
                  <a:pt x="0" y="57150"/>
                </a:lnTo>
                <a:lnTo>
                  <a:pt x="0" y="0"/>
                </a:lnTo>
                <a:lnTo>
                  <a:pt x="1345691" y="0"/>
                </a:lnTo>
                <a:lnTo>
                  <a:pt x="1345691" y="57150"/>
                </a:lnTo>
                <a:close/>
              </a:path>
            </a:pathLst>
          </a:custGeom>
          <a:solidFill>
            <a:srgbClr val="2633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6350" y="6947121"/>
            <a:ext cx="16744950" cy="164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dirty="0" sz="4600" spc="-5">
                <a:solidFill>
                  <a:srgbClr val="263383"/>
                </a:solidFill>
                <a:latin typeface="Arimo"/>
                <a:cs typeface="Arimo"/>
                <a:hlinkClick r:id="rId4"/>
              </a:rPr>
              <a:t>https://www.sciencedirect.com/topics/computer-science/network- </a:t>
            </a:r>
            <a:r>
              <a:rPr dirty="0" sz="4600" spc="-5">
                <a:solidFill>
                  <a:srgbClr val="263383"/>
                </a:solidFill>
                <a:latin typeface="Arimo"/>
                <a:cs typeface="Arimo"/>
              </a:rPr>
              <a:t> </a:t>
            </a:r>
            <a:r>
              <a:rPr dirty="0" sz="4600" spc="-5">
                <a:solidFill>
                  <a:srgbClr val="263383"/>
                </a:solidFill>
                <a:latin typeface="Arimo"/>
                <a:cs typeface="Arimo"/>
                <a:hlinkClick r:id="rId4"/>
              </a:rPr>
              <a:t>based-intrusion-detection-system</a:t>
            </a:r>
            <a:endParaRPr sz="46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66" y="300100"/>
            <a:ext cx="646557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335">
                <a:solidFill>
                  <a:srgbClr val="A78253"/>
                </a:solidFill>
                <a:latin typeface="Arial"/>
                <a:cs typeface="Arial"/>
              </a:rPr>
              <a:t>REFRENCE: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3002" y="2003693"/>
            <a:ext cx="4670907" cy="3658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7900" y="2057399"/>
            <a:ext cx="6172200" cy="1645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218292" y="2057399"/>
            <a:ext cx="4639086" cy="36571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8700" y="6218151"/>
            <a:ext cx="8905158" cy="2374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44917"/>
            <a:ext cx="1876425" cy="5142865"/>
          </a:xfrm>
          <a:custGeom>
            <a:avLst/>
            <a:gdLst/>
            <a:ahLst/>
            <a:cxnLst/>
            <a:rect l="l" t="t" r="r" b="b"/>
            <a:pathLst>
              <a:path w="1876425" h="5142865">
                <a:moveTo>
                  <a:pt x="512652" y="21218"/>
                </a:moveTo>
                <a:lnTo>
                  <a:pt x="509841" y="44485"/>
                </a:lnTo>
                <a:lnTo>
                  <a:pt x="0" y="23385"/>
                </a:lnTo>
                <a:lnTo>
                  <a:pt x="0" y="0"/>
                </a:lnTo>
                <a:lnTo>
                  <a:pt x="512652" y="21218"/>
                </a:lnTo>
                <a:close/>
              </a:path>
              <a:path w="1876425" h="5142865">
                <a:moveTo>
                  <a:pt x="1841329" y="1634005"/>
                </a:moveTo>
                <a:lnTo>
                  <a:pt x="1837425" y="1666316"/>
                </a:lnTo>
                <a:lnTo>
                  <a:pt x="531149" y="54364"/>
                </a:lnTo>
                <a:lnTo>
                  <a:pt x="0" y="1000627"/>
                </a:lnTo>
                <a:lnTo>
                  <a:pt x="0" y="952842"/>
                </a:lnTo>
                <a:lnTo>
                  <a:pt x="509841" y="44485"/>
                </a:lnTo>
                <a:lnTo>
                  <a:pt x="512652" y="21218"/>
                </a:lnTo>
                <a:lnTo>
                  <a:pt x="538047" y="25745"/>
                </a:lnTo>
                <a:lnTo>
                  <a:pt x="1841329" y="1634005"/>
                </a:lnTo>
                <a:close/>
              </a:path>
              <a:path w="1876425" h="5142865">
                <a:moveTo>
                  <a:pt x="1813511" y="1663962"/>
                </a:moveTo>
                <a:lnTo>
                  <a:pt x="1810702" y="1687215"/>
                </a:lnTo>
                <a:lnTo>
                  <a:pt x="0" y="1508957"/>
                </a:lnTo>
                <a:lnTo>
                  <a:pt x="0" y="1485437"/>
                </a:lnTo>
                <a:lnTo>
                  <a:pt x="1813511" y="1663962"/>
                </a:lnTo>
                <a:close/>
              </a:path>
              <a:path w="1876425" h="5142865">
                <a:moveTo>
                  <a:pt x="619047" y="2062355"/>
                </a:moveTo>
                <a:lnTo>
                  <a:pt x="615895" y="2088442"/>
                </a:lnTo>
                <a:lnTo>
                  <a:pt x="0" y="1671475"/>
                </a:lnTo>
                <a:lnTo>
                  <a:pt x="0" y="1643390"/>
                </a:lnTo>
                <a:lnTo>
                  <a:pt x="619047" y="2062355"/>
                </a:lnTo>
                <a:close/>
              </a:path>
              <a:path w="1876425" h="5142865">
                <a:moveTo>
                  <a:pt x="629501" y="2069431"/>
                </a:moveTo>
                <a:lnTo>
                  <a:pt x="624233" y="2113034"/>
                </a:lnTo>
                <a:lnTo>
                  <a:pt x="0" y="2037608"/>
                </a:lnTo>
                <a:lnTo>
                  <a:pt x="0" y="2014037"/>
                </a:lnTo>
                <a:lnTo>
                  <a:pt x="615895" y="2088442"/>
                </a:lnTo>
                <a:lnTo>
                  <a:pt x="619047" y="2062355"/>
                </a:lnTo>
                <a:lnTo>
                  <a:pt x="629501" y="2069431"/>
                </a:lnTo>
                <a:close/>
              </a:path>
              <a:path w="1876425" h="5142865">
                <a:moveTo>
                  <a:pt x="638214" y="2075327"/>
                </a:moveTo>
                <a:lnTo>
                  <a:pt x="630884" y="2135986"/>
                </a:lnTo>
                <a:lnTo>
                  <a:pt x="0" y="2473336"/>
                </a:lnTo>
                <a:lnTo>
                  <a:pt x="0" y="2446820"/>
                </a:lnTo>
                <a:lnTo>
                  <a:pt x="624233" y="2113034"/>
                </a:lnTo>
                <a:lnTo>
                  <a:pt x="629501" y="2069431"/>
                </a:lnTo>
                <a:lnTo>
                  <a:pt x="638214" y="2075327"/>
                </a:lnTo>
                <a:close/>
              </a:path>
              <a:path w="1876425" h="5142865">
                <a:moveTo>
                  <a:pt x="1672389" y="3072921"/>
                </a:moveTo>
                <a:lnTo>
                  <a:pt x="1668858" y="3102136"/>
                </a:lnTo>
                <a:lnTo>
                  <a:pt x="664894" y="2124592"/>
                </a:lnTo>
                <a:lnTo>
                  <a:pt x="0" y="3240403"/>
                </a:lnTo>
                <a:lnTo>
                  <a:pt x="0" y="3194700"/>
                </a:lnTo>
                <a:lnTo>
                  <a:pt x="630884" y="2135986"/>
                </a:lnTo>
                <a:lnTo>
                  <a:pt x="638214" y="2075327"/>
                </a:lnTo>
                <a:lnTo>
                  <a:pt x="664111" y="2092854"/>
                </a:lnTo>
                <a:lnTo>
                  <a:pt x="687223" y="2084677"/>
                </a:lnTo>
                <a:lnTo>
                  <a:pt x="684090" y="2110607"/>
                </a:lnTo>
                <a:lnTo>
                  <a:pt x="1672389" y="3072921"/>
                </a:lnTo>
                <a:close/>
              </a:path>
              <a:path w="1876425" h="5142865">
                <a:moveTo>
                  <a:pt x="1660428" y="3104442"/>
                </a:moveTo>
                <a:lnTo>
                  <a:pt x="1657400" y="3129497"/>
                </a:lnTo>
                <a:lnTo>
                  <a:pt x="0" y="3582803"/>
                </a:lnTo>
                <a:lnTo>
                  <a:pt x="0" y="3558571"/>
                </a:lnTo>
                <a:lnTo>
                  <a:pt x="1660428" y="3104442"/>
                </a:lnTo>
                <a:close/>
              </a:path>
              <a:path w="1876425" h="5142865">
                <a:moveTo>
                  <a:pt x="991727" y="4950830"/>
                </a:moveTo>
                <a:lnTo>
                  <a:pt x="974050" y="5097130"/>
                </a:lnTo>
                <a:lnTo>
                  <a:pt x="930234" y="3977176"/>
                </a:lnTo>
                <a:lnTo>
                  <a:pt x="0" y="3720851"/>
                </a:lnTo>
                <a:lnTo>
                  <a:pt x="0" y="3696586"/>
                </a:lnTo>
                <a:lnTo>
                  <a:pt x="937588" y="3954927"/>
                </a:lnTo>
                <a:lnTo>
                  <a:pt x="958457" y="3930996"/>
                </a:lnTo>
                <a:lnTo>
                  <a:pt x="953458" y="3972372"/>
                </a:lnTo>
                <a:lnTo>
                  <a:pt x="991727" y="4950830"/>
                </a:lnTo>
                <a:close/>
              </a:path>
              <a:path w="1876425" h="5142865">
                <a:moveTo>
                  <a:pt x="948771" y="5066684"/>
                </a:moveTo>
                <a:lnTo>
                  <a:pt x="944909" y="5098652"/>
                </a:lnTo>
                <a:lnTo>
                  <a:pt x="0" y="3960548"/>
                </a:lnTo>
                <a:lnTo>
                  <a:pt x="0" y="3923934"/>
                </a:lnTo>
                <a:lnTo>
                  <a:pt x="948771" y="5066684"/>
                </a:lnTo>
                <a:close/>
              </a:path>
              <a:path w="1876425" h="5142865">
                <a:moveTo>
                  <a:pt x="998804" y="5133862"/>
                </a:moveTo>
                <a:lnTo>
                  <a:pt x="997768" y="5136588"/>
                </a:lnTo>
                <a:lnTo>
                  <a:pt x="996033" y="5138664"/>
                </a:lnTo>
                <a:lnTo>
                  <a:pt x="995427" y="5139391"/>
                </a:lnTo>
                <a:lnTo>
                  <a:pt x="994765" y="5139995"/>
                </a:lnTo>
                <a:lnTo>
                  <a:pt x="994068" y="5140500"/>
                </a:lnTo>
                <a:lnTo>
                  <a:pt x="992407" y="5141760"/>
                </a:lnTo>
                <a:lnTo>
                  <a:pt x="990377" y="5142575"/>
                </a:lnTo>
                <a:lnTo>
                  <a:pt x="988138" y="5142775"/>
                </a:lnTo>
                <a:lnTo>
                  <a:pt x="987491" y="5142862"/>
                </a:lnTo>
                <a:lnTo>
                  <a:pt x="984261" y="5142552"/>
                </a:lnTo>
                <a:lnTo>
                  <a:pt x="983116" y="5142216"/>
                </a:lnTo>
                <a:lnTo>
                  <a:pt x="981959" y="5141652"/>
                </a:lnTo>
                <a:lnTo>
                  <a:pt x="0" y="4685794"/>
                </a:lnTo>
                <a:lnTo>
                  <a:pt x="0" y="4659986"/>
                </a:lnTo>
                <a:lnTo>
                  <a:pt x="944909" y="5098652"/>
                </a:lnTo>
                <a:lnTo>
                  <a:pt x="948771" y="5066684"/>
                </a:lnTo>
                <a:lnTo>
                  <a:pt x="974050" y="5097130"/>
                </a:lnTo>
                <a:lnTo>
                  <a:pt x="991727" y="4950830"/>
                </a:lnTo>
                <a:lnTo>
                  <a:pt x="998762" y="5130700"/>
                </a:lnTo>
                <a:lnTo>
                  <a:pt x="998804" y="5133862"/>
                </a:lnTo>
                <a:close/>
              </a:path>
              <a:path w="1876425" h="5142865">
                <a:moveTo>
                  <a:pt x="1855826" y="1651894"/>
                </a:moveTo>
                <a:lnTo>
                  <a:pt x="1850255" y="1698002"/>
                </a:lnTo>
                <a:lnTo>
                  <a:pt x="684090" y="2110607"/>
                </a:lnTo>
                <a:lnTo>
                  <a:pt x="687223" y="2084677"/>
                </a:lnTo>
                <a:lnTo>
                  <a:pt x="1810702" y="1687215"/>
                </a:lnTo>
                <a:lnTo>
                  <a:pt x="1813511" y="1663962"/>
                </a:lnTo>
                <a:lnTo>
                  <a:pt x="1837425" y="1666316"/>
                </a:lnTo>
                <a:lnTo>
                  <a:pt x="1841329" y="1634005"/>
                </a:lnTo>
                <a:lnTo>
                  <a:pt x="1855826" y="1651894"/>
                </a:lnTo>
                <a:close/>
              </a:path>
              <a:path w="1876425" h="5142865">
                <a:moveTo>
                  <a:pt x="1703281" y="3109947"/>
                </a:moveTo>
                <a:lnTo>
                  <a:pt x="1702538" y="3112779"/>
                </a:lnTo>
                <a:lnTo>
                  <a:pt x="1701657" y="3114416"/>
                </a:lnTo>
                <a:lnTo>
                  <a:pt x="953458" y="3972372"/>
                </a:lnTo>
                <a:lnTo>
                  <a:pt x="958457" y="3930996"/>
                </a:lnTo>
                <a:lnTo>
                  <a:pt x="1657400" y="3129497"/>
                </a:lnTo>
                <a:lnTo>
                  <a:pt x="1660428" y="3104442"/>
                </a:lnTo>
                <a:lnTo>
                  <a:pt x="1668858" y="3102136"/>
                </a:lnTo>
                <a:lnTo>
                  <a:pt x="1672389" y="3072921"/>
                </a:lnTo>
                <a:lnTo>
                  <a:pt x="1682887" y="3083144"/>
                </a:lnTo>
                <a:lnTo>
                  <a:pt x="1855826" y="1651894"/>
                </a:lnTo>
                <a:lnTo>
                  <a:pt x="1873214" y="1673350"/>
                </a:lnTo>
                <a:lnTo>
                  <a:pt x="1874572" y="1674975"/>
                </a:lnTo>
                <a:lnTo>
                  <a:pt x="1875477" y="1677040"/>
                </a:lnTo>
                <a:lnTo>
                  <a:pt x="1875868" y="1680245"/>
                </a:lnTo>
                <a:lnTo>
                  <a:pt x="1875869" y="1681211"/>
                </a:lnTo>
                <a:lnTo>
                  <a:pt x="1703302" y="3109384"/>
                </a:lnTo>
                <a:lnTo>
                  <a:pt x="1703281" y="3109947"/>
                </a:lnTo>
                <a:close/>
              </a:path>
              <a:path w="1876425" h="5142865">
                <a:moveTo>
                  <a:pt x="996027" y="5138710"/>
                </a:moveTo>
                <a:close/>
              </a:path>
            </a:pathLst>
          </a:custGeom>
          <a:solidFill>
            <a:srgbClr val="C7AC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10926714" y="0"/>
              <a:ext cx="7361285" cy="44770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58363" y="0"/>
              <a:ext cx="9520153" cy="33248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7907791" cy="58083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67425" y="3016981"/>
              <a:ext cx="1821180" cy="5175885"/>
            </a:xfrm>
            <a:custGeom>
              <a:avLst/>
              <a:gdLst/>
              <a:ahLst/>
              <a:cxnLst/>
              <a:rect l="l" t="t" r="r" b="b"/>
              <a:pathLst>
                <a:path w="1821180" h="5175884">
                  <a:moveTo>
                    <a:pt x="1302792" y="40074"/>
                  </a:moveTo>
                  <a:lnTo>
                    <a:pt x="1306439" y="63236"/>
                  </a:lnTo>
                  <a:lnTo>
                    <a:pt x="1820573" y="23435"/>
                  </a:lnTo>
                  <a:lnTo>
                    <a:pt x="1820573" y="0"/>
                  </a:lnTo>
                  <a:lnTo>
                    <a:pt x="1302792" y="40074"/>
                  </a:lnTo>
                  <a:close/>
                </a:path>
                <a:path w="1821180" h="5175884">
                  <a:moveTo>
                    <a:pt x="32856" y="1699519"/>
                  </a:moveTo>
                  <a:lnTo>
                    <a:pt x="37918" y="1731669"/>
                  </a:lnTo>
                  <a:lnTo>
                    <a:pt x="1285499" y="73873"/>
                  </a:lnTo>
                  <a:lnTo>
                    <a:pt x="1820573" y="951745"/>
                  </a:lnTo>
                  <a:lnTo>
                    <a:pt x="1820573" y="906802"/>
                  </a:lnTo>
                  <a:lnTo>
                    <a:pt x="1306439" y="63236"/>
                  </a:lnTo>
                  <a:lnTo>
                    <a:pt x="1302792" y="40074"/>
                  </a:lnTo>
                  <a:lnTo>
                    <a:pt x="1277579" y="45521"/>
                  </a:lnTo>
                  <a:lnTo>
                    <a:pt x="32856" y="1699519"/>
                  </a:lnTo>
                  <a:close/>
                </a:path>
                <a:path w="1821180" h="5175884">
                  <a:moveTo>
                    <a:pt x="61731" y="1728458"/>
                  </a:moveTo>
                  <a:lnTo>
                    <a:pt x="65373" y="1751595"/>
                  </a:lnTo>
                  <a:lnTo>
                    <a:pt x="1820573" y="1514930"/>
                  </a:lnTo>
                  <a:lnTo>
                    <a:pt x="1820573" y="1491311"/>
                  </a:lnTo>
                  <a:lnTo>
                    <a:pt x="61731" y="1728458"/>
                  </a:lnTo>
                  <a:close/>
                </a:path>
                <a:path w="1821180" h="5175884">
                  <a:moveTo>
                    <a:pt x="1269725" y="2083725"/>
                  </a:moveTo>
                  <a:lnTo>
                    <a:pt x="1273811" y="2109682"/>
                  </a:lnTo>
                  <a:lnTo>
                    <a:pt x="1820573" y="1710169"/>
                  </a:lnTo>
                  <a:lnTo>
                    <a:pt x="1820573" y="1681353"/>
                  </a:lnTo>
                  <a:lnTo>
                    <a:pt x="1269725" y="2083725"/>
                  </a:lnTo>
                  <a:close/>
                </a:path>
                <a:path w="1821180" h="5175884">
                  <a:moveTo>
                    <a:pt x="1259531" y="2091171"/>
                  </a:moveTo>
                  <a:lnTo>
                    <a:pt x="1266361" y="2134558"/>
                  </a:lnTo>
                  <a:lnTo>
                    <a:pt x="1820573" y="2047310"/>
                  </a:lnTo>
                  <a:lnTo>
                    <a:pt x="1820573" y="2023620"/>
                  </a:lnTo>
                  <a:lnTo>
                    <a:pt x="1273811" y="2109682"/>
                  </a:lnTo>
                  <a:lnTo>
                    <a:pt x="1269725" y="2083725"/>
                  </a:lnTo>
                  <a:lnTo>
                    <a:pt x="1259531" y="2091171"/>
                  </a:lnTo>
                  <a:close/>
                </a:path>
                <a:path w="1821180" h="5175884">
                  <a:moveTo>
                    <a:pt x="1251036" y="2097377"/>
                  </a:moveTo>
                  <a:lnTo>
                    <a:pt x="1260538" y="2157734"/>
                  </a:lnTo>
                  <a:lnTo>
                    <a:pt x="1820573" y="2431822"/>
                  </a:lnTo>
                  <a:lnTo>
                    <a:pt x="1820573" y="2405791"/>
                  </a:lnTo>
                  <a:lnTo>
                    <a:pt x="1266361" y="2134558"/>
                  </a:lnTo>
                  <a:lnTo>
                    <a:pt x="1259531" y="2091171"/>
                  </a:lnTo>
                  <a:lnTo>
                    <a:pt x="1251036" y="2097377"/>
                  </a:lnTo>
                  <a:close/>
                </a:path>
                <a:path w="1821180" h="5175884">
                  <a:moveTo>
                    <a:pt x="253331" y="3131445"/>
                  </a:moveTo>
                  <a:lnTo>
                    <a:pt x="257907" y="3160514"/>
                  </a:lnTo>
                  <a:lnTo>
                    <a:pt x="1226141" y="2147568"/>
                  </a:lnTo>
                  <a:lnTo>
                    <a:pt x="1820573" y="3068293"/>
                  </a:lnTo>
                  <a:lnTo>
                    <a:pt x="1820573" y="3025163"/>
                  </a:lnTo>
                  <a:lnTo>
                    <a:pt x="1260538" y="2157734"/>
                  </a:lnTo>
                  <a:lnTo>
                    <a:pt x="1251036" y="2097377"/>
                  </a:lnTo>
                  <a:lnTo>
                    <a:pt x="1225784" y="2115822"/>
                  </a:lnTo>
                  <a:lnTo>
                    <a:pt x="1202393" y="2108480"/>
                  </a:lnTo>
                  <a:lnTo>
                    <a:pt x="1206455" y="2134280"/>
                  </a:lnTo>
                  <a:lnTo>
                    <a:pt x="253331" y="3131445"/>
                  </a:lnTo>
                  <a:close/>
                </a:path>
                <a:path w="1821180" h="5175884">
                  <a:moveTo>
                    <a:pt x="266415" y="3162516"/>
                  </a:moveTo>
                  <a:lnTo>
                    <a:pt x="270340" y="3187446"/>
                  </a:lnTo>
                  <a:lnTo>
                    <a:pt x="1820573" y="3552185"/>
                  </a:lnTo>
                  <a:lnTo>
                    <a:pt x="1820573" y="3528174"/>
                  </a:lnTo>
                  <a:lnTo>
                    <a:pt x="266415" y="3162516"/>
                  </a:lnTo>
                  <a:close/>
                </a:path>
                <a:path w="1821180" h="5175884">
                  <a:moveTo>
                    <a:pt x="1000951" y="4983714"/>
                  </a:moveTo>
                  <a:lnTo>
                    <a:pt x="1023868" y="5129287"/>
                  </a:lnTo>
                  <a:lnTo>
                    <a:pt x="1027460" y="4008481"/>
                  </a:lnTo>
                  <a:lnTo>
                    <a:pt x="1820573" y="3758988"/>
                  </a:lnTo>
                  <a:lnTo>
                    <a:pt x="1820573" y="3734463"/>
                  </a:lnTo>
                  <a:lnTo>
                    <a:pt x="1019313" y="3986511"/>
                  </a:lnTo>
                  <a:lnTo>
                    <a:pt x="997598" y="3963344"/>
                  </a:lnTo>
                  <a:lnTo>
                    <a:pt x="1004079" y="4004514"/>
                  </a:lnTo>
                  <a:lnTo>
                    <a:pt x="1000951" y="4983714"/>
                  </a:lnTo>
                  <a:close/>
                </a:path>
                <a:path w="1821180" h="5175884">
                  <a:moveTo>
                    <a:pt x="1048038" y="5097952"/>
                  </a:moveTo>
                  <a:lnTo>
                    <a:pt x="1053045" y="5129761"/>
                  </a:lnTo>
                  <a:lnTo>
                    <a:pt x="1820573" y="4134699"/>
                  </a:lnTo>
                  <a:lnTo>
                    <a:pt x="1820573" y="4096404"/>
                  </a:lnTo>
                  <a:lnTo>
                    <a:pt x="1048038" y="5097952"/>
                  </a:lnTo>
                  <a:close/>
                </a:path>
                <a:path w="1821180" h="5175884">
                  <a:moveTo>
                    <a:pt x="1000448" y="5166883"/>
                  </a:moveTo>
                  <a:lnTo>
                    <a:pt x="1001581" y="5169570"/>
                  </a:lnTo>
                  <a:lnTo>
                    <a:pt x="1003390" y="5171582"/>
                  </a:lnTo>
                  <a:lnTo>
                    <a:pt x="1004022" y="5172288"/>
                  </a:lnTo>
                  <a:lnTo>
                    <a:pt x="1004705" y="5172867"/>
                  </a:lnTo>
                  <a:lnTo>
                    <a:pt x="1005420" y="5173346"/>
                  </a:lnTo>
                  <a:lnTo>
                    <a:pt x="1007124" y="5174546"/>
                  </a:lnTo>
                  <a:lnTo>
                    <a:pt x="1009182" y="5175288"/>
                  </a:lnTo>
                  <a:lnTo>
                    <a:pt x="1011427" y="5175408"/>
                  </a:lnTo>
                  <a:lnTo>
                    <a:pt x="1012077" y="5175471"/>
                  </a:lnTo>
                  <a:lnTo>
                    <a:pt x="1015211" y="5175073"/>
                  </a:lnTo>
                  <a:lnTo>
                    <a:pt x="1016426" y="5174668"/>
                  </a:lnTo>
                  <a:lnTo>
                    <a:pt x="1017562" y="5174063"/>
                  </a:lnTo>
                  <a:lnTo>
                    <a:pt x="1820573" y="4765631"/>
                  </a:lnTo>
                  <a:lnTo>
                    <a:pt x="1820573" y="4739370"/>
                  </a:lnTo>
                  <a:lnTo>
                    <a:pt x="1053045" y="5129761"/>
                  </a:lnTo>
                  <a:lnTo>
                    <a:pt x="1048038" y="5097952"/>
                  </a:lnTo>
                  <a:lnTo>
                    <a:pt x="1023868" y="5129287"/>
                  </a:lnTo>
                  <a:lnTo>
                    <a:pt x="1000951" y="4983714"/>
                  </a:lnTo>
                  <a:lnTo>
                    <a:pt x="1000376" y="5163721"/>
                  </a:lnTo>
                  <a:lnTo>
                    <a:pt x="1000448" y="5166883"/>
                  </a:lnTo>
                  <a:close/>
                </a:path>
                <a:path w="1821180" h="5175884">
                  <a:moveTo>
                    <a:pt x="19011" y="1717916"/>
                  </a:moveTo>
                  <a:lnTo>
                    <a:pt x="26233" y="1763795"/>
                  </a:lnTo>
                  <a:lnTo>
                    <a:pt x="1206455" y="2134280"/>
                  </a:lnTo>
                  <a:lnTo>
                    <a:pt x="1202393" y="2108480"/>
                  </a:lnTo>
                  <a:lnTo>
                    <a:pt x="65373" y="1751595"/>
                  </a:lnTo>
                  <a:lnTo>
                    <a:pt x="61731" y="1728458"/>
                  </a:lnTo>
                  <a:lnTo>
                    <a:pt x="37918" y="1731669"/>
                  </a:lnTo>
                  <a:lnTo>
                    <a:pt x="32856" y="1699519"/>
                  </a:lnTo>
                  <a:lnTo>
                    <a:pt x="19011" y="1717916"/>
                  </a:lnTo>
                  <a:close/>
                </a:path>
                <a:path w="1821180" h="5175884">
                  <a:moveTo>
                    <a:pt x="223787" y="3169556"/>
                  </a:moveTo>
                  <a:lnTo>
                    <a:pt x="224631" y="3172359"/>
                  </a:lnTo>
                  <a:lnTo>
                    <a:pt x="225570" y="3173964"/>
                  </a:lnTo>
                  <a:lnTo>
                    <a:pt x="1004079" y="4004514"/>
                  </a:lnTo>
                  <a:lnTo>
                    <a:pt x="997598" y="3963344"/>
                  </a:lnTo>
                  <a:lnTo>
                    <a:pt x="270340" y="3187446"/>
                  </a:lnTo>
                  <a:lnTo>
                    <a:pt x="266415" y="3162516"/>
                  </a:lnTo>
                  <a:lnTo>
                    <a:pt x="257907" y="3160514"/>
                  </a:lnTo>
                  <a:lnTo>
                    <a:pt x="253331" y="3131445"/>
                  </a:lnTo>
                  <a:lnTo>
                    <a:pt x="243206" y="3142038"/>
                  </a:lnTo>
                  <a:lnTo>
                    <a:pt x="19011" y="1717916"/>
                  </a:lnTo>
                  <a:lnTo>
                    <a:pt x="2404" y="1739983"/>
                  </a:lnTo>
                  <a:lnTo>
                    <a:pt x="1105" y="1741656"/>
                  </a:lnTo>
                  <a:lnTo>
                    <a:pt x="275" y="1743752"/>
                  </a:lnTo>
                  <a:lnTo>
                    <a:pt x="0" y="1746968"/>
                  </a:lnTo>
                  <a:lnTo>
                    <a:pt x="33" y="1747934"/>
                  </a:lnTo>
                  <a:lnTo>
                    <a:pt x="223746" y="3168994"/>
                  </a:lnTo>
                  <a:lnTo>
                    <a:pt x="223787" y="3169556"/>
                  </a:lnTo>
                  <a:close/>
                </a:path>
                <a:path w="1821180" h="5175884">
                  <a:moveTo>
                    <a:pt x="1003397" y="5171628"/>
                  </a:move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180709" y="0"/>
              <a:ext cx="7400909" cy="33249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728862" cy="32114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6406621"/>
              <a:ext cx="6708214" cy="38803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11626" y="4858420"/>
              <a:ext cx="9591454" cy="54285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70"/>
              <a:t>THANK</a:t>
            </a:r>
            <a:r>
              <a:rPr dirty="0" spc="110"/>
              <a:t> </a:t>
            </a:r>
            <a:r>
              <a:rPr dirty="0" spc="-495"/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53469" y="0"/>
            <a:ext cx="6835140" cy="8069580"/>
            <a:chOff x="11453469" y="0"/>
            <a:chExt cx="6835140" cy="8069580"/>
          </a:xfrm>
        </p:grpSpPr>
        <p:sp>
          <p:nvSpPr>
            <p:cNvPr id="3" name="object 3"/>
            <p:cNvSpPr/>
            <p:nvPr/>
          </p:nvSpPr>
          <p:spPr>
            <a:xfrm>
              <a:off x="11795192" y="0"/>
              <a:ext cx="4380230" cy="1932305"/>
            </a:xfrm>
            <a:custGeom>
              <a:avLst/>
              <a:gdLst/>
              <a:ahLst/>
              <a:cxnLst/>
              <a:rect l="l" t="t" r="r" b="b"/>
              <a:pathLst>
                <a:path w="4380230" h="1932305">
                  <a:moveTo>
                    <a:pt x="4190432" y="1022704"/>
                  </a:moveTo>
                  <a:lnTo>
                    <a:pt x="4171969" y="1017749"/>
                  </a:lnTo>
                  <a:lnTo>
                    <a:pt x="4360658" y="0"/>
                  </a:lnTo>
                  <a:lnTo>
                    <a:pt x="4380044" y="0"/>
                  </a:lnTo>
                  <a:lnTo>
                    <a:pt x="4190432" y="1022704"/>
                  </a:lnTo>
                  <a:close/>
                </a:path>
                <a:path w="4380230" h="1932305">
                  <a:moveTo>
                    <a:pt x="3142257" y="206193"/>
                  </a:moveTo>
                  <a:lnTo>
                    <a:pt x="3119399" y="200058"/>
                  </a:lnTo>
                  <a:lnTo>
                    <a:pt x="3373992" y="0"/>
                  </a:lnTo>
                  <a:lnTo>
                    <a:pt x="3404699" y="0"/>
                  </a:lnTo>
                  <a:lnTo>
                    <a:pt x="3142257" y="206193"/>
                  </a:lnTo>
                  <a:close/>
                </a:path>
                <a:path w="4380230" h="1932305">
                  <a:moveTo>
                    <a:pt x="3134330" y="212421"/>
                  </a:moveTo>
                  <a:lnTo>
                    <a:pt x="3100556" y="203357"/>
                  </a:lnTo>
                  <a:lnTo>
                    <a:pt x="3078544" y="0"/>
                  </a:lnTo>
                  <a:lnTo>
                    <a:pt x="3097742" y="0"/>
                  </a:lnTo>
                  <a:lnTo>
                    <a:pt x="3119399" y="200058"/>
                  </a:lnTo>
                  <a:lnTo>
                    <a:pt x="3142257" y="206193"/>
                  </a:lnTo>
                  <a:lnTo>
                    <a:pt x="3134330" y="212421"/>
                  </a:lnTo>
                  <a:close/>
                </a:path>
                <a:path w="4380230" h="1932305">
                  <a:moveTo>
                    <a:pt x="2727636" y="53806"/>
                  </a:moveTo>
                  <a:lnTo>
                    <a:pt x="2709264" y="48876"/>
                  </a:lnTo>
                  <a:lnTo>
                    <a:pt x="2722381" y="0"/>
                  </a:lnTo>
                  <a:lnTo>
                    <a:pt x="2742076" y="0"/>
                  </a:lnTo>
                  <a:lnTo>
                    <a:pt x="2727636" y="53806"/>
                  </a:lnTo>
                  <a:close/>
                </a:path>
                <a:path w="4380230" h="1932305">
                  <a:moveTo>
                    <a:pt x="2523093" y="880694"/>
                  </a:moveTo>
                  <a:lnTo>
                    <a:pt x="2488492" y="871408"/>
                  </a:lnTo>
                  <a:lnTo>
                    <a:pt x="2704265" y="67427"/>
                  </a:lnTo>
                  <a:lnTo>
                    <a:pt x="2533455" y="0"/>
                  </a:lnTo>
                  <a:lnTo>
                    <a:pt x="2585451" y="0"/>
                  </a:lnTo>
                  <a:lnTo>
                    <a:pt x="2709264" y="48876"/>
                  </a:lnTo>
                  <a:lnTo>
                    <a:pt x="2727636" y="53806"/>
                  </a:lnTo>
                  <a:lnTo>
                    <a:pt x="2727067" y="55926"/>
                  </a:lnTo>
                  <a:lnTo>
                    <a:pt x="2884499" y="118070"/>
                  </a:lnTo>
                  <a:lnTo>
                    <a:pt x="2722124" y="74492"/>
                  </a:lnTo>
                  <a:lnTo>
                    <a:pt x="2509312" y="867513"/>
                  </a:lnTo>
                  <a:lnTo>
                    <a:pt x="2530013" y="873069"/>
                  </a:lnTo>
                  <a:lnTo>
                    <a:pt x="2523093" y="880694"/>
                  </a:lnTo>
                  <a:close/>
                </a:path>
                <a:path w="4380230" h="1932305">
                  <a:moveTo>
                    <a:pt x="2530013" y="873069"/>
                  </a:moveTo>
                  <a:lnTo>
                    <a:pt x="2509312" y="867513"/>
                  </a:lnTo>
                  <a:lnTo>
                    <a:pt x="3095415" y="221851"/>
                  </a:lnTo>
                  <a:lnTo>
                    <a:pt x="2722124" y="74492"/>
                  </a:lnTo>
                  <a:lnTo>
                    <a:pt x="2884499" y="118070"/>
                  </a:lnTo>
                  <a:lnTo>
                    <a:pt x="3100556" y="203357"/>
                  </a:lnTo>
                  <a:lnTo>
                    <a:pt x="3134330" y="212421"/>
                  </a:lnTo>
                  <a:lnTo>
                    <a:pt x="3127301" y="217943"/>
                  </a:lnTo>
                  <a:lnTo>
                    <a:pt x="3165840" y="247449"/>
                  </a:lnTo>
                  <a:lnTo>
                    <a:pt x="3117547" y="234488"/>
                  </a:lnTo>
                  <a:lnTo>
                    <a:pt x="3112043" y="256973"/>
                  </a:lnTo>
                  <a:lnTo>
                    <a:pt x="3093599" y="252024"/>
                  </a:lnTo>
                  <a:lnTo>
                    <a:pt x="2530013" y="873069"/>
                  </a:lnTo>
                  <a:close/>
                </a:path>
                <a:path w="4380230" h="1932305">
                  <a:moveTo>
                    <a:pt x="2734839" y="1909447"/>
                  </a:moveTo>
                  <a:lnTo>
                    <a:pt x="2709200" y="1902566"/>
                  </a:lnTo>
                  <a:lnTo>
                    <a:pt x="4161533" y="1033814"/>
                  </a:lnTo>
                  <a:lnTo>
                    <a:pt x="3117547" y="234488"/>
                  </a:lnTo>
                  <a:lnTo>
                    <a:pt x="3165840" y="247449"/>
                  </a:lnTo>
                  <a:lnTo>
                    <a:pt x="4171969" y="1017749"/>
                  </a:lnTo>
                  <a:lnTo>
                    <a:pt x="4190432" y="1022704"/>
                  </a:lnTo>
                  <a:lnTo>
                    <a:pt x="4183846" y="1042687"/>
                  </a:lnTo>
                  <a:lnTo>
                    <a:pt x="2734839" y="1909447"/>
                  </a:lnTo>
                  <a:close/>
                </a:path>
                <a:path w="4380230" h="1932305">
                  <a:moveTo>
                    <a:pt x="2517326" y="887048"/>
                  </a:moveTo>
                  <a:lnTo>
                    <a:pt x="2469192" y="874130"/>
                  </a:lnTo>
                  <a:lnTo>
                    <a:pt x="2151015" y="0"/>
                  </a:lnTo>
                  <a:lnTo>
                    <a:pt x="2171315" y="0"/>
                  </a:lnTo>
                  <a:lnTo>
                    <a:pt x="2488492" y="871408"/>
                  </a:lnTo>
                  <a:lnTo>
                    <a:pt x="2523093" y="880694"/>
                  </a:lnTo>
                  <a:lnTo>
                    <a:pt x="2517326" y="887048"/>
                  </a:lnTo>
                  <a:close/>
                </a:path>
                <a:path w="4380230" h="1932305">
                  <a:moveTo>
                    <a:pt x="2713860" y="1883528"/>
                  </a:moveTo>
                  <a:lnTo>
                    <a:pt x="2695409" y="1878576"/>
                  </a:lnTo>
                  <a:lnTo>
                    <a:pt x="3093599" y="252024"/>
                  </a:lnTo>
                  <a:lnTo>
                    <a:pt x="3112043" y="256973"/>
                  </a:lnTo>
                  <a:lnTo>
                    <a:pt x="2713860" y="1883528"/>
                  </a:lnTo>
                  <a:close/>
                </a:path>
                <a:path w="4380230" h="1932305">
                  <a:moveTo>
                    <a:pt x="66080" y="792613"/>
                  </a:moveTo>
                  <a:lnTo>
                    <a:pt x="40713" y="785805"/>
                  </a:lnTo>
                  <a:lnTo>
                    <a:pt x="1319634" y="0"/>
                  </a:lnTo>
                  <a:lnTo>
                    <a:pt x="1386797" y="0"/>
                  </a:lnTo>
                  <a:lnTo>
                    <a:pt x="1414927" y="22717"/>
                  </a:lnTo>
                  <a:lnTo>
                    <a:pt x="1369428" y="10506"/>
                  </a:lnTo>
                  <a:lnTo>
                    <a:pt x="1370815" y="21546"/>
                  </a:lnTo>
                  <a:lnTo>
                    <a:pt x="1336149" y="12242"/>
                  </a:lnTo>
                  <a:lnTo>
                    <a:pt x="66080" y="792613"/>
                  </a:lnTo>
                  <a:close/>
                </a:path>
                <a:path w="4380230" h="1932305">
                  <a:moveTo>
                    <a:pt x="1592464" y="1606985"/>
                  </a:moveTo>
                  <a:lnTo>
                    <a:pt x="1569281" y="1600763"/>
                  </a:lnTo>
                  <a:lnTo>
                    <a:pt x="2474468" y="902906"/>
                  </a:lnTo>
                  <a:lnTo>
                    <a:pt x="1369428" y="10506"/>
                  </a:lnTo>
                  <a:lnTo>
                    <a:pt x="1414927" y="22717"/>
                  </a:lnTo>
                  <a:lnTo>
                    <a:pt x="2469192" y="874130"/>
                  </a:lnTo>
                  <a:lnTo>
                    <a:pt x="2517326" y="887048"/>
                  </a:lnTo>
                  <a:lnTo>
                    <a:pt x="2500186" y="905937"/>
                  </a:lnTo>
                  <a:lnTo>
                    <a:pt x="2504121" y="925543"/>
                  </a:lnTo>
                  <a:lnTo>
                    <a:pt x="2483545" y="920021"/>
                  </a:lnTo>
                  <a:lnTo>
                    <a:pt x="1592464" y="1606985"/>
                  </a:lnTo>
                  <a:close/>
                </a:path>
                <a:path w="4380230" h="1932305">
                  <a:moveTo>
                    <a:pt x="154671" y="840668"/>
                  </a:moveTo>
                  <a:lnTo>
                    <a:pt x="38578" y="809511"/>
                  </a:lnTo>
                  <a:lnTo>
                    <a:pt x="947955" y="903373"/>
                  </a:lnTo>
                  <a:lnTo>
                    <a:pt x="1336149" y="12242"/>
                  </a:lnTo>
                  <a:lnTo>
                    <a:pt x="1370815" y="21546"/>
                  </a:lnTo>
                  <a:lnTo>
                    <a:pt x="1371779" y="29212"/>
                  </a:lnTo>
                  <a:lnTo>
                    <a:pt x="1351893" y="23875"/>
                  </a:lnTo>
                  <a:lnTo>
                    <a:pt x="965072" y="911878"/>
                  </a:lnTo>
                  <a:lnTo>
                    <a:pt x="981988" y="931491"/>
                  </a:lnTo>
                  <a:lnTo>
                    <a:pt x="949155" y="922679"/>
                  </a:lnTo>
                  <a:lnTo>
                    <a:pt x="154671" y="840668"/>
                  </a:lnTo>
                  <a:close/>
                </a:path>
                <a:path w="4380230" h="1932305">
                  <a:moveTo>
                    <a:pt x="1568392" y="1593689"/>
                  </a:moveTo>
                  <a:lnTo>
                    <a:pt x="1548511" y="1588353"/>
                  </a:lnTo>
                  <a:lnTo>
                    <a:pt x="1351893" y="23875"/>
                  </a:lnTo>
                  <a:lnTo>
                    <a:pt x="1371779" y="29212"/>
                  </a:lnTo>
                  <a:lnTo>
                    <a:pt x="1568392" y="1593689"/>
                  </a:lnTo>
                  <a:close/>
                </a:path>
                <a:path w="4380230" h="1932305">
                  <a:moveTo>
                    <a:pt x="6062" y="825261"/>
                  </a:moveTo>
                  <a:lnTo>
                    <a:pt x="3981" y="824109"/>
                  </a:lnTo>
                  <a:lnTo>
                    <a:pt x="2505" y="822469"/>
                  </a:lnTo>
                  <a:lnTo>
                    <a:pt x="1987" y="821895"/>
                  </a:lnTo>
                  <a:lnTo>
                    <a:pt x="1576" y="821291"/>
                  </a:lnTo>
                  <a:lnTo>
                    <a:pt x="423" y="819184"/>
                  </a:lnTo>
                  <a:lnTo>
                    <a:pt x="0" y="817450"/>
                  </a:lnTo>
                  <a:lnTo>
                    <a:pt x="96" y="815619"/>
                  </a:lnTo>
                  <a:lnTo>
                    <a:pt x="100" y="815087"/>
                  </a:lnTo>
                  <a:lnTo>
                    <a:pt x="694" y="812579"/>
                  </a:lnTo>
                  <a:lnTo>
                    <a:pt x="1127" y="811629"/>
                  </a:lnTo>
                  <a:lnTo>
                    <a:pt x="1716" y="810760"/>
                  </a:lnTo>
                  <a:lnTo>
                    <a:pt x="528947" y="0"/>
                  </a:lnTo>
                  <a:lnTo>
                    <a:pt x="551723" y="0"/>
                  </a:lnTo>
                  <a:lnTo>
                    <a:pt x="40713" y="785805"/>
                  </a:lnTo>
                  <a:lnTo>
                    <a:pt x="66080" y="792613"/>
                  </a:lnTo>
                  <a:lnTo>
                    <a:pt x="38578" y="809511"/>
                  </a:lnTo>
                  <a:lnTo>
                    <a:pt x="154671" y="840668"/>
                  </a:lnTo>
                  <a:lnTo>
                    <a:pt x="8431" y="825561"/>
                  </a:lnTo>
                  <a:lnTo>
                    <a:pt x="6062" y="825261"/>
                  </a:lnTo>
                  <a:close/>
                </a:path>
                <a:path w="4380230" h="1932305">
                  <a:moveTo>
                    <a:pt x="2718722" y="1919088"/>
                  </a:moveTo>
                  <a:lnTo>
                    <a:pt x="2682134" y="1909269"/>
                  </a:lnTo>
                  <a:lnTo>
                    <a:pt x="2483545" y="920021"/>
                  </a:lnTo>
                  <a:lnTo>
                    <a:pt x="2504121" y="925543"/>
                  </a:lnTo>
                  <a:lnTo>
                    <a:pt x="2695409" y="1878576"/>
                  </a:lnTo>
                  <a:lnTo>
                    <a:pt x="2713860" y="1883528"/>
                  </a:lnTo>
                  <a:lnTo>
                    <a:pt x="2709200" y="1902566"/>
                  </a:lnTo>
                  <a:lnTo>
                    <a:pt x="2734839" y="1909447"/>
                  </a:lnTo>
                  <a:lnTo>
                    <a:pt x="2718722" y="1919088"/>
                  </a:lnTo>
                  <a:close/>
                </a:path>
                <a:path w="4380230" h="1932305">
                  <a:moveTo>
                    <a:pt x="1556728" y="1626676"/>
                  </a:moveTo>
                  <a:lnTo>
                    <a:pt x="1555581" y="1625829"/>
                  </a:lnTo>
                  <a:lnTo>
                    <a:pt x="949155" y="922679"/>
                  </a:lnTo>
                  <a:lnTo>
                    <a:pt x="981988" y="931491"/>
                  </a:lnTo>
                  <a:lnTo>
                    <a:pt x="1548511" y="1588353"/>
                  </a:lnTo>
                  <a:lnTo>
                    <a:pt x="1568392" y="1593689"/>
                  </a:lnTo>
                  <a:lnTo>
                    <a:pt x="1569281" y="1600763"/>
                  </a:lnTo>
                  <a:lnTo>
                    <a:pt x="1592464" y="1606985"/>
                  </a:lnTo>
                  <a:lnTo>
                    <a:pt x="1582998" y="1614282"/>
                  </a:lnTo>
                  <a:lnTo>
                    <a:pt x="2718722" y="1919088"/>
                  </a:lnTo>
                  <a:lnTo>
                    <a:pt x="2699390" y="1930652"/>
                  </a:lnTo>
                  <a:lnTo>
                    <a:pt x="2697921" y="1931562"/>
                  </a:lnTo>
                  <a:lnTo>
                    <a:pt x="2696149" y="1932054"/>
                  </a:lnTo>
                  <a:lnTo>
                    <a:pt x="2694426" y="1932012"/>
                  </a:lnTo>
                  <a:lnTo>
                    <a:pt x="1556728" y="1626676"/>
                  </a:lnTo>
                  <a:close/>
                </a:path>
                <a:path w="4380230" h="1932305">
                  <a:moveTo>
                    <a:pt x="2468" y="822459"/>
                  </a:move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453469" y="0"/>
              <a:ext cx="6834529" cy="80694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2081418" y="0"/>
            <a:ext cx="6207125" cy="10287000"/>
            <a:chOff x="12081418" y="0"/>
            <a:chExt cx="6207125" cy="10287000"/>
          </a:xfrm>
        </p:grpSpPr>
        <p:sp>
          <p:nvSpPr>
            <p:cNvPr id="6" name="object 6"/>
            <p:cNvSpPr/>
            <p:nvPr/>
          </p:nvSpPr>
          <p:spPr>
            <a:xfrm>
              <a:off x="12473388" y="9336610"/>
              <a:ext cx="3629660" cy="950594"/>
            </a:xfrm>
            <a:custGeom>
              <a:avLst/>
              <a:gdLst/>
              <a:ahLst/>
              <a:cxnLst/>
              <a:rect l="l" t="t" r="r" b="b"/>
              <a:pathLst>
                <a:path w="3629659" h="950595">
                  <a:moveTo>
                    <a:pt x="1732367" y="3119"/>
                  </a:moveTo>
                  <a:lnTo>
                    <a:pt x="1722531" y="480"/>
                  </a:lnTo>
                  <a:lnTo>
                    <a:pt x="1724241" y="69"/>
                  </a:lnTo>
                  <a:lnTo>
                    <a:pt x="1725821" y="0"/>
                  </a:lnTo>
                  <a:lnTo>
                    <a:pt x="1727498" y="450"/>
                  </a:lnTo>
                  <a:lnTo>
                    <a:pt x="1728579" y="838"/>
                  </a:lnTo>
                  <a:lnTo>
                    <a:pt x="1729443" y="1150"/>
                  </a:lnTo>
                  <a:lnTo>
                    <a:pt x="1732367" y="3119"/>
                  </a:lnTo>
                  <a:close/>
                </a:path>
                <a:path w="3629659" h="950595">
                  <a:moveTo>
                    <a:pt x="0" y="950388"/>
                  </a:moveTo>
                  <a:lnTo>
                    <a:pt x="356315" y="402460"/>
                  </a:lnTo>
                  <a:lnTo>
                    <a:pt x="356626" y="402405"/>
                  </a:lnTo>
                  <a:lnTo>
                    <a:pt x="357644" y="401118"/>
                  </a:lnTo>
                  <a:lnTo>
                    <a:pt x="358661" y="400344"/>
                  </a:lnTo>
                  <a:lnTo>
                    <a:pt x="360273" y="399492"/>
                  </a:lnTo>
                  <a:lnTo>
                    <a:pt x="360598" y="399164"/>
                  </a:lnTo>
                  <a:lnTo>
                    <a:pt x="361226" y="398958"/>
                  </a:lnTo>
                  <a:lnTo>
                    <a:pt x="361321" y="398825"/>
                  </a:lnTo>
                  <a:lnTo>
                    <a:pt x="1722362" y="375"/>
                  </a:lnTo>
                  <a:lnTo>
                    <a:pt x="1722531" y="480"/>
                  </a:lnTo>
                  <a:lnTo>
                    <a:pt x="1732367" y="3119"/>
                  </a:lnTo>
                  <a:lnTo>
                    <a:pt x="1800196" y="48823"/>
                  </a:lnTo>
                  <a:lnTo>
                    <a:pt x="1708663" y="24257"/>
                  </a:lnTo>
                  <a:lnTo>
                    <a:pt x="380965" y="412928"/>
                  </a:lnTo>
                  <a:lnTo>
                    <a:pt x="408018" y="444823"/>
                  </a:lnTo>
                  <a:lnTo>
                    <a:pt x="375609" y="436125"/>
                  </a:lnTo>
                  <a:lnTo>
                    <a:pt x="376021" y="442360"/>
                  </a:lnTo>
                  <a:lnTo>
                    <a:pt x="356551" y="437134"/>
                  </a:lnTo>
                  <a:lnTo>
                    <a:pt x="22781" y="950388"/>
                  </a:lnTo>
                  <a:lnTo>
                    <a:pt x="0" y="950388"/>
                  </a:lnTo>
                  <a:close/>
                </a:path>
                <a:path w="3629659" h="950595">
                  <a:moveTo>
                    <a:pt x="1333830" y="950388"/>
                  </a:moveTo>
                  <a:lnTo>
                    <a:pt x="1708663" y="24257"/>
                  </a:lnTo>
                  <a:lnTo>
                    <a:pt x="1800196" y="48823"/>
                  </a:lnTo>
                  <a:lnTo>
                    <a:pt x="1805751" y="52565"/>
                  </a:lnTo>
                  <a:lnTo>
                    <a:pt x="1726398" y="31268"/>
                  </a:lnTo>
                  <a:lnTo>
                    <a:pt x="1354407" y="950388"/>
                  </a:lnTo>
                  <a:lnTo>
                    <a:pt x="1333830" y="950388"/>
                  </a:lnTo>
                  <a:close/>
                </a:path>
                <a:path w="3629659" h="950595">
                  <a:moveTo>
                    <a:pt x="1647317" y="950388"/>
                  </a:moveTo>
                  <a:lnTo>
                    <a:pt x="2055499" y="601792"/>
                  </a:lnTo>
                  <a:lnTo>
                    <a:pt x="1726398" y="31268"/>
                  </a:lnTo>
                  <a:lnTo>
                    <a:pt x="1805751" y="52565"/>
                  </a:lnTo>
                  <a:lnTo>
                    <a:pt x="1810478" y="55750"/>
                  </a:lnTo>
                  <a:lnTo>
                    <a:pt x="1753762" y="40529"/>
                  </a:lnTo>
                  <a:lnTo>
                    <a:pt x="2066146" y="582069"/>
                  </a:lnTo>
                  <a:lnTo>
                    <a:pt x="2084630" y="587030"/>
                  </a:lnTo>
                  <a:lnTo>
                    <a:pt x="2081594" y="594730"/>
                  </a:lnTo>
                  <a:lnTo>
                    <a:pt x="2160811" y="615990"/>
                  </a:lnTo>
                  <a:lnTo>
                    <a:pt x="2078374" y="613719"/>
                  </a:lnTo>
                  <a:lnTo>
                    <a:pt x="2081145" y="639315"/>
                  </a:lnTo>
                  <a:lnTo>
                    <a:pt x="2050556" y="631105"/>
                  </a:lnTo>
                  <a:lnTo>
                    <a:pt x="1676690" y="950388"/>
                  </a:lnTo>
                  <a:lnTo>
                    <a:pt x="1647317" y="950388"/>
                  </a:lnTo>
                  <a:close/>
                </a:path>
                <a:path w="3629659" h="950595">
                  <a:moveTo>
                    <a:pt x="2084630" y="587030"/>
                  </a:moveTo>
                  <a:lnTo>
                    <a:pt x="2066146" y="582069"/>
                  </a:lnTo>
                  <a:lnTo>
                    <a:pt x="2169251" y="320449"/>
                  </a:lnTo>
                  <a:lnTo>
                    <a:pt x="1753762" y="40529"/>
                  </a:lnTo>
                  <a:lnTo>
                    <a:pt x="1810478" y="55750"/>
                  </a:lnTo>
                  <a:lnTo>
                    <a:pt x="2184759" y="307938"/>
                  </a:lnTo>
                  <a:lnTo>
                    <a:pt x="2684276" y="441998"/>
                  </a:lnTo>
                  <a:lnTo>
                    <a:pt x="2186798" y="327944"/>
                  </a:lnTo>
                  <a:lnTo>
                    <a:pt x="2084630" y="587030"/>
                  </a:lnTo>
                  <a:close/>
                </a:path>
                <a:path w="3629659" h="950595">
                  <a:moveTo>
                    <a:pt x="2684276" y="441998"/>
                  </a:moveTo>
                  <a:lnTo>
                    <a:pt x="2184759" y="307938"/>
                  </a:lnTo>
                  <a:lnTo>
                    <a:pt x="3621499" y="637328"/>
                  </a:lnTo>
                  <a:lnTo>
                    <a:pt x="3621859" y="637385"/>
                  </a:lnTo>
                  <a:lnTo>
                    <a:pt x="3629172" y="645689"/>
                  </a:lnTo>
                  <a:lnTo>
                    <a:pt x="3628953" y="647685"/>
                  </a:lnTo>
                  <a:lnTo>
                    <a:pt x="3628852" y="648428"/>
                  </a:lnTo>
                  <a:lnTo>
                    <a:pt x="3626337" y="661996"/>
                  </a:lnTo>
                  <a:lnTo>
                    <a:pt x="3523676" y="634444"/>
                  </a:lnTo>
                  <a:lnTo>
                    <a:pt x="2684276" y="441998"/>
                  </a:lnTo>
                  <a:close/>
                </a:path>
                <a:path w="3629659" h="950595">
                  <a:moveTo>
                    <a:pt x="2160811" y="615990"/>
                  </a:moveTo>
                  <a:lnTo>
                    <a:pt x="2081594" y="594730"/>
                  </a:lnTo>
                  <a:lnTo>
                    <a:pt x="3523676" y="634444"/>
                  </a:lnTo>
                  <a:lnTo>
                    <a:pt x="3626337" y="661996"/>
                  </a:lnTo>
                  <a:lnTo>
                    <a:pt x="3625907" y="664311"/>
                  </a:lnTo>
                  <a:lnTo>
                    <a:pt x="3592835" y="655435"/>
                  </a:lnTo>
                  <a:lnTo>
                    <a:pt x="2160811" y="615990"/>
                  </a:lnTo>
                  <a:close/>
                </a:path>
                <a:path w="3629659" h="950595">
                  <a:moveTo>
                    <a:pt x="3217480" y="950388"/>
                  </a:moveTo>
                  <a:lnTo>
                    <a:pt x="3592835" y="655435"/>
                  </a:lnTo>
                  <a:lnTo>
                    <a:pt x="3625907" y="664311"/>
                  </a:lnTo>
                  <a:lnTo>
                    <a:pt x="3623982" y="674699"/>
                  </a:lnTo>
                  <a:lnTo>
                    <a:pt x="3605511" y="669742"/>
                  </a:lnTo>
                  <a:lnTo>
                    <a:pt x="3248306" y="950388"/>
                  </a:lnTo>
                  <a:lnTo>
                    <a:pt x="3217480" y="950388"/>
                  </a:lnTo>
                  <a:close/>
                </a:path>
                <a:path w="3629659" h="950595">
                  <a:moveTo>
                    <a:pt x="3553479" y="950388"/>
                  </a:moveTo>
                  <a:lnTo>
                    <a:pt x="3605511" y="669742"/>
                  </a:lnTo>
                  <a:lnTo>
                    <a:pt x="3623982" y="674699"/>
                  </a:lnTo>
                  <a:lnTo>
                    <a:pt x="3572868" y="950388"/>
                  </a:lnTo>
                  <a:lnTo>
                    <a:pt x="3553479" y="950388"/>
                  </a:lnTo>
                  <a:close/>
                </a:path>
                <a:path w="3629659" h="950595">
                  <a:moveTo>
                    <a:pt x="1964866" y="950388"/>
                  </a:moveTo>
                  <a:lnTo>
                    <a:pt x="2050556" y="631105"/>
                  </a:lnTo>
                  <a:lnTo>
                    <a:pt x="2081145" y="639315"/>
                  </a:lnTo>
                  <a:lnTo>
                    <a:pt x="2083464" y="660739"/>
                  </a:lnTo>
                  <a:lnTo>
                    <a:pt x="2063702" y="655435"/>
                  </a:lnTo>
                  <a:lnTo>
                    <a:pt x="1984548" y="950388"/>
                  </a:lnTo>
                  <a:lnTo>
                    <a:pt x="1964866" y="950388"/>
                  </a:lnTo>
                  <a:close/>
                </a:path>
                <a:path w="3629659" h="950595">
                  <a:moveTo>
                    <a:pt x="2095628" y="950388"/>
                  </a:moveTo>
                  <a:lnTo>
                    <a:pt x="2063702" y="655435"/>
                  </a:lnTo>
                  <a:lnTo>
                    <a:pt x="2083464" y="660739"/>
                  </a:lnTo>
                  <a:lnTo>
                    <a:pt x="2114819" y="950388"/>
                  </a:lnTo>
                  <a:lnTo>
                    <a:pt x="2095628" y="950388"/>
                  </a:lnTo>
                  <a:close/>
                </a:path>
                <a:path w="3629659" h="950595">
                  <a:moveTo>
                    <a:pt x="811801" y="950388"/>
                  </a:moveTo>
                  <a:lnTo>
                    <a:pt x="375609" y="436125"/>
                  </a:lnTo>
                  <a:lnTo>
                    <a:pt x="408018" y="444823"/>
                  </a:lnTo>
                  <a:lnTo>
                    <a:pt x="836831" y="950388"/>
                  </a:lnTo>
                  <a:lnTo>
                    <a:pt x="811801" y="950388"/>
                  </a:lnTo>
                  <a:close/>
                </a:path>
                <a:path w="3629659" h="950595">
                  <a:moveTo>
                    <a:pt x="390500" y="950388"/>
                  </a:moveTo>
                  <a:lnTo>
                    <a:pt x="356551" y="437134"/>
                  </a:lnTo>
                  <a:lnTo>
                    <a:pt x="376021" y="442360"/>
                  </a:lnTo>
                  <a:lnTo>
                    <a:pt x="409637" y="950388"/>
                  </a:lnTo>
                  <a:lnTo>
                    <a:pt x="390500" y="950388"/>
                  </a:ln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667756" y="4868143"/>
              <a:ext cx="5620242" cy="54188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517166" y="0"/>
              <a:ext cx="3770832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81418" y="5143986"/>
              <a:ext cx="6206581" cy="51430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945992" y="0"/>
            <a:ext cx="11806555" cy="10155555"/>
            <a:chOff x="2945992" y="0"/>
            <a:chExt cx="11806555" cy="10155555"/>
          </a:xfrm>
        </p:grpSpPr>
        <p:sp>
          <p:nvSpPr>
            <p:cNvPr id="11" name="object 11"/>
            <p:cNvSpPr/>
            <p:nvPr/>
          </p:nvSpPr>
          <p:spPr>
            <a:xfrm>
              <a:off x="2945992" y="0"/>
              <a:ext cx="8685272" cy="39820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60662" y="1430209"/>
              <a:ext cx="10791839" cy="8724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33560" y="0"/>
            <a:ext cx="10982325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160">
                <a:latin typeface="Arial"/>
                <a:cs typeface="Arial"/>
              </a:rPr>
              <a:t>WORKING </a:t>
            </a:r>
            <a:r>
              <a:rPr dirty="0" sz="8800" spc="-350">
                <a:latin typeface="Arial"/>
                <a:cs typeface="Arial"/>
              </a:rPr>
              <a:t>OF</a:t>
            </a:r>
            <a:r>
              <a:rPr dirty="0" sz="8800" spc="-459">
                <a:latin typeface="Arial"/>
                <a:cs typeface="Arial"/>
              </a:rPr>
              <a:t> </a:t>
            </a:r>
            <a:r>
              <a:rPr dirty="0" sz="8800" spc="285">
                <a:latin typeface="Arial"/>
                <a:cs typeface="Arial"/>
              </a:rPr>
              <a:t>NIDS: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63" y="0"/>
            <a:ext cx="4402835" cy="3367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143499"/>
            <a:ext cx="3508583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09123" y="1899534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09123" y="3099684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09123" y="4299834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09123" y="5499984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9123" y="7300209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09123" y="8500359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85163" y="1592188"/>
            <a:ext cx="15382875" cy="7826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91465" marR="283845">
              <a:lnSpc>
                <a:spcPct val="115799"/>
              </a:lnSpc>
              <a:spcBef>
                <a:spcPts val="100"/>
              </a:spcBef>
            </a:pP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An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IDS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(Intrusion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Detection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System)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monitors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180">
                <a:solidFill>
                  <a:srgbClr val="263383"/>
                </a:solidFill>
                <a:latin typeface="Arial Black"/>
                <a:cs typeface="Arial Black"/>
              </a:rPr>
              <a:t>traffic </a:t>
            </a:r>
            <a:r>
              <a:rPr dirty="0" sz="3400" spc="-170">
                <a:solidFill>
                  <a:srgbClr val="263383"/>
                </a:solidFill>
                <a:latin typeface="Arial Black"/>
                <a:cs typeface="Arial Black"/>
              </a:rPr>
              <a:t>on</a:t>
            </a:r>
            <a:r>
              <a:rPr dirty="0" sz="3400" spc="-86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computer 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detect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any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suspicious</a:t>
            </a:r>
            <a:r>
              <a:rPr dirty="0" sz="3400" spc="-6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activity.</a:t>
            </a:r>
            <a:endParaRPr sz="3400">
              <a:latin typeface="Arial Black"/>
              <a:cs typeface="Arial Black"/>
            </a:endParaRPr>
          </a:p>
          <a:p>
            <a:pPr algn="ctr" marL="160655" marR="153035">
              <a:lnSpc>
                <a:spcPct val="115799"/>
              </a:lnSpc>
            </a:pP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It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80">
                <a:solidFill>
                  <a:srgbClr val="263383"/>
                </a:solidFill>
                <a:latin typeface="Arial Black"/>
                <a:cs typeface="Arial Black"/>
              </a:rPr>
              <a:t>analyzes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data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flowing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263383"/>
                </a:solidFill>
                <a:latin typeface="Arial Black"/>
                <a:cs typeface="Arial Black"/>
              </a:rPr>
              <a:t>through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network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look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for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patterns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 </a:t>
            </a:r>
            <a:r>
              <a:rPr dirty="0" sz="3400" spc="-315">
                <a:solidFill>
                  <a:srgbClr val="263383"/>
                </a:solidFill>
                <a:latin typeface="Arial Black"/>
                <a:cs typeface="Arial Black"/>
              </a:rPr>
              <a:t>signs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abnormal</a:t>
            </a:r>
            <a:r>
              <a:rPr dirty="0" sz="3400" spc="-509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behavior.</a:t>
            </a:r>
            <a:endParaRPr sz="3400">
              <a:latin typeface="Arial Black"/>
              <a:cs typeface="Arial Black"/>
            </a:endParaRPr>
          </a:p>
          <a:p>
            <a:pPr algn="ctr" marL="51435" marR="43815" indent="-635">
              <a:lnSpc>
                <a:spcPct val="115799"/>
              </a:lnSpc>
            </a:pPr>
            <a:r>
              <a:rPr dirty="0" sz="3400" spc="-32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IDS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compares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activity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400" spc="-375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set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400" spc="-175">
                <a:solidFill>
                  <a:srgbClr val="263383"/>
                </a:solidFill>
                <a:latin typeface="Arial Black"/>
                <a:cs typeface="Arial Black"/>
              </a:rPr>
              <a:t>predefined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rules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 patterns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65">
                <a:solidFill>
                  <a:srgbClr val="263383"/>
                </a:solidFill>
                <a:latin typeface="Arial Black"/>
                <a:cs typeface="Arial Black"/>
              </a:rPr>
              <a:t>identify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any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activity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that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might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indicate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an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263383"/>
                </a:solidFill>
                <a:latin typeface="Arial Black"/>
                <a:cs typeface="Arial Black"/>
              </a:rPr>
              <a:t>attack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intrusion.</a:t>
            </a:r>
            <a:endParaRPr sz="3400">
              <a:latin typeface="Arial Black"/>
              <a:cs typeface="Arial Black"/>
            </a:endParaRPr>
          </a:p>
          <a:p>
            <a:pPr algn="ctr" marL="198120" marR="190500" indent="-635">
              <a:lnSpc>
                <a:spcPct val="115799"/>
              </a:lnSpc>
            </a:pP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It </a:t>
            </a:r>
            <a:r>
              <a:rPr dirty="0" sz="3400" spc="-185">
                <a:solidFill>
                  <a:srgbClr val="263383"/>
                </a:solidFill>
                <a:latin typeface="Arial Black"/>
                <a:cs typeface="Arial Black"/>
              </a:rPr>
              <a:t>performs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an </a:t>
            </a:r>
            <a:r>
              <a:rPr dirty="0" sz="3400" spc="-280">
                <a:solidFill>
                  <a:srgbClr val="263383"/>
                </a:solidFill>
                <a:latin typeface="Arial Black"/>
                <a:cs typeface="Arial Black"/>
              </a:rPr>
              <a:t>analysis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400" spc="-290">
                <a:solidFill>
                  <a:srgbClr val="263383"/>
                </a:solidFill>
                <a:latin typeface="Arial Black"/>
                <a:cs typeface="Arial Black"/>
              </a:rPr>
              <a:t>passing </a:t>
            </a:r>
            <a:r>
              <a:rPr dirty="0" sz="3400" spc="-180">
                <a:solidFill>
                  <a:srgbClr val="263383"/>
                </a:solidFill>
                <a:latin typeface="Arial Black"/>
                <a:cs typeface="Arial Black"/>
              </a:rPr>
              <a:t>traffic </a:t>
            </a:r>
            <a:r>
              <a:rPr dirty="0" sz="3400" spc="-170">
                <a:solidFill>
                  <a:srgbClr val="263383"/>
                </a:solidFill>
                <a:latin typeface="Arial Black"/>
                <a:cs typeface="Arial Black"/>
              </a:rPr>
              <a:t>on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entire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subnet,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 </a:t>
            </a:r>
            <a:r>
              <a:rPr dirty="0" sz="3400" spc="-295">
                <a:solidFill>
                  <a:srgbClr val="263383"/>
                </a:solidFill>
                <a:latin typeface="Arial Black"/>
                <a:cs typeface="Arial Black"/>
              </a:rPr>
              <a:t>matches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263383"/>
                </a:solidFill>
                <a:latin typeface="Arial Black"/>
                <a:cs typeface="Arial Black"/>
              </a:rPr>
              <a:t>traffic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that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is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passed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263383"/>
                </a:solidFill>
                <a:latin typeface="Arial Black"/>
                <a:cs typeface="Arial Black"/>
              </a:rPr>
              <a:t>on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subnets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70">
                <a:solidFill>
                  <a:srgbClr val="263383"/>
                </a:solidFill>
                <a:latin typeface="Arial Black"/>
                <a:cs typeface="Arial Black"/>
              </a:rPr>
              <a:t>library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25">
                <a:solidFill>
                  <a:srgbClr val="263383"/>
                </a:solidFill>
                <a:latin typeface="Arial Black"/>
                <a:cs typeface="Arial Black"/>
              </a:rPr>
              <a:t>known  </a:t>
            </a:r>
            <a:r>
              <a:rPr dirty="0" sz="3400" spc="-335">
                <a:solidFill>
                  <a:srgbClr val="263383"/>
                </a:solidFill>
                <a:latin typeface="Arial Black"/>
                <a:cs typeface="Arial Black"/>
              </a:rPr>
              <a:t>attacks</a:t>
            </a:r>
            <a:endParaRPr sz="3400">
              <a:latin typeface="Arial Black"/>
              <a:cs typeface="Arial Black"/>
            </a:endParaRPr>
          </a:p>
          <a:p>
            <a:pPr algn="ctr" marL="116839" marR="109220">
              <a:lnSpc>
                <a:spcPct val="115799"/>
              </a:lnSpc>
            </a:pPr>
            <a:r>
              <a:rPr dirty="0" sz="3400" spc="-165">
                <a:solidFill>
                  <a:srgbClr val="263383"/>
                </a:solidFill>
                <a:latin typeface="Arial Black"/>
                <a:cs typeface="Arial Black"/>
              </a:rPr>
              <a:t>If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IDS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detects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something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that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95">
                <a:solidFill>
                  <a:srgbClr val="263383"/>
                </a:solidFill>
                <a:latin typeface="Arial Black"/>
                <a:cs typeface="Arial Black"/>
              </a:rPr>
              <a:t>matches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one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these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rules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patterns,  </a:t>
            </a:r>
            <a:r>
              <a:rPr dirty="0" sz="3400" spc="-170">
                <a:solidFill>
                  <a:srgbClr val="263383"/>
                </a:solidFill>
                <a:latin typeface="Arial Black"/>
                <a:cs typeface="Arial Black"/>
              </a:rPr>
              <a:t>it </a:t>
            </a:r>
            <a:r>
              <a:rPr dirty="0" sz="3400" spc="-270">
                <a:solidFill>
                  <a:srgbClr val="263383"/>
                </a:solidFill>
                <a:latin typeface="Arial Black"/>
                <a:cs typeface="Arial Black"/>
              </a:rPr>
              <a:t>sends an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alert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system</a:t>
            </a:r>
            <a:r>
              <a:rPr dirty="0" sz="3400" spc="-88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administrator.</a:t>
            </a:r>
            <a:endParaRPr sz="3400">
              <a:latin typeface="Arial Black"/>
              <a:cs typeface="Arial Black"/>
            </a:endParaRPr>
          </a:p>
          <a:p>
            <a:pPr algn="ctr" marL="12700" marR="5080">
              <a:lnSpc>
                <a:spcPct val="115799"/>
              </a:lnSpc>
            </a:pPr>
            <a:r>
              <a:rPr dirty="0" sz="3400" spc="-32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system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administrator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then </a:t>
            </a:r>
            <a:r>
              <a:rPr dirty="0" sz="3400" spc="-254">
                <a:solidFill>
                  <a:srgbClr val="263383"/>
                </a:solidFill>
                <a:latin typeface="Arial Black"/>
                <a:cs typeface="Arial Black"/>
              </a:rPr>
              <a:t>investigate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alert and </a:t>
            </a:r>
            <a:r>
              <a:rPr dirty="0" sz="3400" spc="-350">
                <a:solidFill>
                  <a:srgbClr val="263383"/>
                </a:solidFill>
                <a:latin typeface="Arial Black"/>
                <a:cs typeface="Arial Black"/>
              </a:rPr>
              <a:t>take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action</a:t>
            </a:r>
            <a:r>
              <a:rPr dirty="0" sz="3400" spc="-78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 </a:t>
            </a:r>
            <a:r>
              <a:rPr dirty="0" sz="3400" spc="-180">
                <a:solidFill>
                  <a:srgbClr val="263383"/>
                </a:solidFill>
                <a:latin typeface="Arial Black"/>
                <a:cs typeface="Arial Black"/>
              </a:rPr>
              <a:t>prevent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any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damage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further</a:t>
            </a:r>
            <a:r>
              <a:rPr dirty="0" sz="3400" spc="-68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intrusion.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4723" y="0"/>
            <a:ext cx="606552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130">
                <a:latin typeface="Arial"/>
                <a:cs typeface="Arial"/>
              </a:rPr>
              <a:t>WORKING:</a:t>
            </a:r>
            <a:endParaRPr sz="9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67543" y="0"/>
            <a:ext cx="8220709" cy="4789170"/>
            <a:chOff x="10067543" y="0"/>
            <a:chExt cx="8220709" cy="4789170"/>
          </a:xfrm>
        </p:grpSpPr>
        <p:sp>
          <p:nvSpPr>
            <p:cNvPr id="3" name="object 3"/>
            <p:cNvSpPr/>
            <p:nvPr/>
          </p:nvSpPr>
          <p:spPr>
            <a:xfrm>
              <a:off x="15567050" y="0"/>
              <a:ext cx="2720946" cy="47888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067543" y="0"/>
              <a:ext cx="7238999" cy="27085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478298" y="0"/>
              <a:ext cx="5809700" cy="27085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7195992"/>
            <a:ext cx="10659110" cy="3091180"/>
            <a:chOff x="0" y="7195992"/>
            <a:chExt cx="10659110" cy="3091180"/>
          </a:xfrm>
        </p:grpSpPr>
        <p:sp>
          <p:nvSpPr>
            <p:cNvPr id="7" name="object 7"/>
            <p:cNvSpPr/>
            <p:nvPr/>
          </p:nvSpPr>
          <p:spPr>
            <a:xfrm>
              <a:off x="0" y="7195992"/>
              <a:ext cx="5350032" cy="30910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19886" y="7768132"/>
              <a:ext cx="7238999" cy="25188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04568" y="8615080"/>
              <a:ext cx="6353190" cy="16719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1475" y="8147136"/>
              <a:ext cx="152400" cy="1524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3895" y="288264"/>
            <a:ext cx="9222105" cy="742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-5">
                <a:latin typeface="Arial"/>
                <a:cs typeface="Arial"/>
              </a:rPr>
              <a:t>APPLICATION </a:t>
            </a:r>
            <a:r>
              <a:rPr dirty="0" sz="4700" spc="110">
                <a:latin typeface="Arial"/>
                <a:cs typeface="Arial"/>
              </a:rPr>
              <a:t>AND</a:t>
            </a:r>
            <a:r>
              <a:rPr dirty="0" sz="4700" spc="-415">
                <a:latin typeface="Arial"/>
                <a:cs typeface="Arial"/>
              </a:rPr>
              <a:t> </a:t>
            </a:r>
            <a:r>
              <a:rPr dirty="0" sz="4700" spc="-50">
                <a:latin typeface="Arial"/>
                <a:cs typeface="Arial"/>
              </a:rPr>
              <a:t>PRINCIPLES</a:t>
            </a:r>
            <a:endParaRPr sz="4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1475" y="1693499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1475" y="3751219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1475" y="6249207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21320" y="1386152"/>
            <a:ext cx="16836390" cy="827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Security </a:t>
            </a:r>
            <a:r>
              <a:rPr dirty="0" sz="3400" spc="-175">
                <a:solidFill>
                  <a:srgbClr val="263383"/>
                </a:solidFill>
                <a:latin typeface="Arial Black"/>
                <a:cs typeface="Arial Black"/>
              </a:rPr>
              <a:t>Monitoring: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NIDS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continuously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analyze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3400" spc="-180">
                <a:solidFill>
                  <a:srgbClr val="263383"/>
                </a:solidFill>
                <a:latin typeface="Arial Black"/>
                <a:cs typeface="Arial Black"/>
              </a:rPr>
              <a:t>traffic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raise </a:t>
            </a:r>
            <a:r>
              <a:rPr dirty="0" sz="3400" spc="-240">
                <a:solidFill>
                  <a:srgbClr val="263383"/>
                </a:solidFill>
                <a:latin typeface="Arial Black"/>
                <a:cs typeface="Arial Black"/>
              </a:rPr>
              <a:t>alerts  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when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263383"/>
                </a:solidFill>
                <a:latin typeface="Arial Black"/>
                <a:cs typeface="Arial Black"/>
              </a:rPr>
              <a:t>they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detect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263383"/>
                </a:solidFill>
                <a:latin typeface="Arial Black"/>
                <a:cs typeface="Arial Black"/>
              </a:rPr>
              <a:t>potentially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malicious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263383"/>
                </a:solidFill>
                <a:latin typeface="Arial Black"/>
                <a:cs typeface="Arial Black"/>
              </a:rPr>
              <a:t>or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abnormal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behavior.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15">
                <a:solidFill>
                  <a:srgbClr val="263383"/>
                </a:solidFill>
                <a:latin typeface="Arial Black"/>
                <a:cs typeface="Arial Black"/>
              </a:rPr>
              <a:t>This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helps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network 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administrators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65">
                <a:solidFill>
                  <a:srgbClr val="263383"/>
                </a:solidFill>
                <a:latin typeface="Arial Black"/>
                <a:cs typeface="Arial Black"/>
              </a:rPr>
              <a:t>identify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263383"/>
                </a:solidFill>
                <a:latin typeface="Arial Black"/>
                <a:cs typeface="Arial Black"/>
              </a:rPr>
              <a:t>respond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security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incidents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real-time.</a:t>
            </a:r>
            <a:endParaRPr sz="3400">
              <a:latin typeface="Arial Black"/>
              <a:cs typeface="Arial Black"/>
            </a:endParaRPr>
          </a:p>
          <a:p>
            <a:pPr marL="12700" marR="628015">
              <a:lnSpc>
                <a:spcPct val="115799"/>
              </a:lnSpc>
              <a:spcBef>
                <a:spcPts val="2025"/>
              </a:spcBef>
            </a:pPr>
            <a:r>
              <a:rPr dirty="0" sz="3400" spc="-185">
                <a:solidFill>
                  <a:srgbClr val="263383"/>
                </a:solidFill>
                <a:latin typeface="Arial Black"/>
                <a:cs typeface="Arial Black"/>
              </a:rPr>
              <a:t>Intrusion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Detection: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NIDS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detect </a:t>
            </a:r>
            <a:r>
              <a:rPr dirty="0" sz="3400" spc="-375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400" spc="-295">
                <a:solidFill>
                  <a:srgbClr val="263383"/>
                </a:solidFill>
                <a:latin typeface="Arial Black"/>
                <a:cs typeface="Arial Black"/>
              </a:rPr>
              <a:t>wide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range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intrusion</a:t>
            </a:r>
            <a:r>
              <a:rPr dirty="0" sz="3400" spc="-87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attempts,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such  </a:t>
            </a:r>
            <a:r>
              <a:rPr dirty="0" sz="3400" spc="-385">
                <a:solidFill>
                  <a:srgbClr val="263383"/>
                </a:solidFill>
                <a:latin typeface="Arial Black"/>
                <a:cs typeface="Arial Black"/>
              </a:rPr>
              <a:t>as </a:t>
            </a:r>
            <a:r>
              <a:rPr dirty="0" sz="3400" spc="-120">
                <a:solidFill>
                  <a:srgbClr val="263383"/>
                </a:solidFill>
                <a:latin typeface="Arial Black"/>
                <a:cs typeface="Arial Black"/>
              </a:rPr>
              <a:t>port </a:t>
            </a:r>
            <a:r>
              <a:rPr dirty="0" sz="3400" spc="-325">
                <a:solidFill>
                  <a:srgbClr val="263383"/>
                </a:solidFill>
                <a:latin typeface="Arial Black"/>
                <a:cs typeface="Arial Black"/>
              </a:rPr>
              <a:t>scans, </a:t>
            </a:r>
            <a:r>
              <a:rPr dirty="0" sz="3400" spc="-185">
                <a:solidFill>
                  <a:srgbClr val="263383"/>
                </a:solidFill>
                <a:latin typeface="Arial Black"/>
                <a:cs typeface="Arial Black"/>
              </a:rPr>
              <a:t>denial-of-service </a:t>
            </a:r>
            <a:r>
              <a:rPr dirty="0" sz="3400" spc="-325">
                <a:solidFill>
                  <a:srgbClr val="263383"/>
                </a:solidFill>
                <a:latin typeface="Arial Black"/>
                <a:cs typeface="Arial Black"/>
              </a:rPr>
              <a:t>attacks, </a:t>
            </a:r>
            <a:r>
              <a:rPr dirty="0" sz="3400" spc="-155">
                <a:solidFill>
                  <a:srgbClr val="263383"/>
                </a:solidFill>
                <a:latin typeface="Arial Black"/>
                <a:cs typeface="Arial Black"/>
              </a:rPr>
              <a:t>brute-force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login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attempts,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3400" spc="-68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more. 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By </a:t>
            </a:r>
            <a:r>
              <a:rPr dirty="0" sz="3400" spc="-254">
                <a:solidFill>
                  <a:srgbClr val="263383"/>
                </a:solidFill>
                <a:latin typeface="Arial Black"/>
                <a:cs typeface="Arial Black"/>
              </a:rPr>
              <a:t>analyzing </a:t>
            </a:r>
            <a:r>
              <a:rPr dirty="0" sz="3400" spc="-28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packets, </a:t>
            </a:r>
            <a:r>
              <a:rPr dirty="0" sz="3400" spc="-190">
                <a:solidFill>
                  <a:srgbClr val="263383"/>
                </a:solidFill>
                <a:latin typeface="Arial Black"/>
                <a:cs typeface="Arial Black"/>
              </a:rPr>
              <a:t>they 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flag </a:t>
            </a:r>
            <a:r>
              <a:rPr dirty="0" sz="3400" spc="-254">
                <a:solidFill>
                  <a:srgbClr val="263383"/>
                </a:solidFill>
                <a:latin typeface="Arial Black"/>
                <a:cs typeface="Arial Black"/>
              </a:rPr>
              <a:t>activities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that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deviate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from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norm.</a:t>
            </a:r>
            <a:endParaRPr sz="3400">
              <a:latin typeface="Arial Black"/>
              <a:cs typeface="Arial Black"/>
            </a:endParaRPr>
          </a:p>
          <a:p>
            <a:pPr marL="12700" marR="1016635" indent="103505">
              <a:lnSpc>
                <a:spcPct val="115799"/>
              </a:lnSpc>
              <a:spcBef>
                <a:spcPts val="770"/>
              </a:spcBef>
            </a:pP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Incident</a:t>
            </a:r>
            <a:r>
              <a:rPr dirty="0" sz="3400" spc="-32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65">
                <a:solidFill>
                  <a:srgbClr val="263383"/>
                </a:solidFill>
                <a:latin typeface="Arial Black"/>
                <a:cs typeface="Arial Black"/>
              </a:rPr>
              <a:t>Response: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NIDS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plays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375">
                <a:solidFill>
                  <a:srgbClr val="263383"/>
                </a:solidFill>
                <a:latin typeface="Arial Black"/>
                <a:cs typeface="Arial Black"/>
              </a:rPr>
              <a:t>a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vital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85">
                <a:solidFill>
                  <a:srgbClr val="263383"/>
                </a:solidFill>
                <a:latin typeface="Arial Black"/>
                <a:cs typeface="Arial Black"/>
              </a:rPr>
              <a:t>role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incident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response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20">
                <a:solidFill>
                  <a:srgbClr val="263383"/>
                </a:solidFill>
                <a:latin typeface="Arial Black"/>
                <a:cs typeface="Arial Black"/>
              </a:rPr>
              <a:t>by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80">
                <a:solidFill>
                  <a:srgbClr val="263383"/>
                </a:solidFill>
                <a:latin typeface="Arial Black"/>
                <a:cs typeface="Arial Black"/>
              </a:rPr>
              <a:t>providing 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early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detection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valuable </a:t>
            </a:r>
            <a:r>
              <a:rPr dirty="0" sz="3400" spc="-185">
                <a:solidFill>
                  <a:srgbClr val="263383"/>
                </a:solidFill>
                <a:latin typeface="Arial Black"/>
                <a:cs typeface="Arial Black"/>
              </a:rPr>
              <a:t>information </a:t>
            </a:r>
            <a:r>
              <a:rPr dirty="0" sz="3400" spc="-190">
                <a:solidFill>
                  <a:srgbClr val="263383"/>
                </a:solidFill>
                <a:latin typeface="Arial Black"/>
                <a:cs typeface="Arial Black"/>
              </a:rPr>
              <a:t>about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nature </a:t>
            </a:r>
            <a:r>
              <a:rPr dirty="0" sz="3400" spc="-9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threat,  </a:t>
            </a:r>
            <a:r>
              <a:rPr dirty="0" sz="3400" spc="-235">
                <a:solidFill>
                  <a:srgbClr val="263383"/>
                </a:solidFill>
                <a:latin typeface="Arial Black"/>
                <a:cs typeface="Arial Black"/>
              </a:rPr>
              <a:t>enabling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organizations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 </a:t>
            </a:r>
            <a:r>
              <a:rPr dirty="0" sz="3400" spc="-260">
                <a:solidFill>
                  <a:srgbClr val="263383"/>
                </a:solidFill>
                <a:latin typeface="Arial Black"/>
                <a:cs typeface="Arial Black"/>
              </a:rPr>
              <a:t>react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promptly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3400" spc="-8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effectively.</a:t>
            </a:r>
            <a:endParaRPr sz="3400">
              <a:latin typeface="Arial Black"/>
              <a:cs typeface="Arial Black"/>
            </a:endParaRPr>
          </a:p>
          <a:p>
            <a:pPr algn="just" marL="12700" marR="435609">
              <a:lnSpc>
                <a:spcPct val="115799"/>
              </a:lnSpc>
              <a:spcBef>
                <a:spcPts val="770"/>
              </a:spcBef>
            </a:pP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Threat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Intelligence: </a:t>
            </a:r>
            <a:r>
              <a:rPr dirty="0" sz="3400" spc="-290">
                <a:solidFill>
                  <a:srgbClr val="263383"/>
                </a:solidFill>
                <a:latin typeface="Arial Black"/>
                <a:cs typeface="Arial Black"/>
              </a:rPr>
              <a:t>Some </a:t>
            </a:r>
            <a:r>
              <a:rPr dirty="0" sz="3400" spc="-250">
                <a:solidFill>
                  <a:srgbClr val="263383"/>
                </a:solidFill>
                <a:latin typeface="Arial Black"/>
                <a:cs typeface="Arial Black"/>
              </a:rPr>
              <a:t>NIDS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solutions </a:t>
            </a:r>
            <a:r>
              <a:rPr dirty="0" sz="3400" spc="-204">
                <a:solidFill>
                  <a:srgbClr val="263383"/>
                </a:solidFill>
                <a:latin typeface="Arial Black"/>
                <a:cs typeface="Arial Black"/>
              </a:rPr>
              <a:t>incorporate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threat </a:t>
            </a:r>
            <a:r>
              <a:rPr dirty="0" sz="3400" spc="-245">
                <a:solidFill>
                  <a:srgbClr val="263383"/>
                </a:solidFill>
                <a:latin typeface="Arial Black"/>
                <a:cs typeface="Arial Black"/>
              </a:rPr>
              <a:t>intelligence</a:t>
            </a:r>
            <a:r>
              <a:rPr dirty="0" sz="3400" spc="-72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feeds,  </a:t>
            </a:r>
            <a:r>
              <a:rPr dirty="0" sz="3400" spc="-300">
                <a:solidFill>
                  <a:srgbClr val="263383"/>
                </a:solidFill>
                <a:latin typeface="Arial Black"/>
                <a:cs typeface="Arial Black"/>
              </a:rPr>
              <a:t>which </a:t>
            </a:r>
            <a:r>
              <a:rPr dirty="0" sz="3400" spc="-165">
                <a:solidFill>
                  <a:srgbClr val="263383"/>
                </a:solidFill>
                <a:latin typeface="Arial Black"/>
                <a:cs typeface="Arial Black"/>
              </a:rPr>
              <a:t>provide </a:t>
            </a:r>
            <a:r>
              <a:rPr dirty="0" sz="3400" spc="-195">
                <a:solidFill>
                  <a:srgbClr val="263383"/>
                </a:solidFill>
                <a:latin typeface="Arial Black"/>
                <a:cs typeface="Arial Black"/>
              </a:rPr>
              <a:t>real-time </a:t>
            </a:r>
            <a:r>
              <a:rPr dirty="0" sz="3400" spc="-185">
                <a:solidFill>
                  <a:srgbClr val="263383"/>
                </a:solidFill>
                <a:latin typeface="Arial Black"/>
                <a:cs typeface="Arial Black"/>
              </a:rPr>
              <a:t>information </a:t>
            </a:r>
            <a:r>
              <a:rPr dirty="0" sz="3400" spc="-170">
                <a:solidFill>
                  <a:srgbClr val="263383"/>
                </a:solidFill>
                <a:latin typeface="Arial Black"/>
                <a:cs typeface="Arial Black"/>
              </a:rPr>
              <a:t>on </a:t>
            </a:r>
            <a:r>
              <a:rPr dirty="0" sz="3400" spc="-325">
                <a:solidFill>
                  <a:srgbClr val="263383"/>
                </a:solidFill>
                <a:latin typeface="Arial Black"/>
                <a:cs typeface="Arial Black"/>
              </a:rPr>
              <a:t>known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threats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400" spc="-215">
                <a:solidFill>
                  <a:srgbClr val="263383"/>
                </a:solidFill>
                <a:latin typeface="Arial Black"/>
                <a:cs typeface="Arial Black"/>
              </a:rPr>
              <a:t>vulnerabilities. </a:t>
            </a:r>
            <a:r>
              <a:rPr dirty="0" sz="3400" spc="-315">
                <a:solidFill>
                  <a:srgbClr val="263383"/>
                </a:solidFill>
                <a:latin typeface="Arial Black"/>
                <a:cs typeface="Arial Black"/>
              </a:rPr>
              <a:t>This 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helps</a:t>
            </a:r>
            <a:r>
              <a:rPr dirty="0" sz="3400" spc="-31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75">
                <a:solidFill>
                  <a:srgbClr val="263383"/>
                </a:solidFill>
                <a:latin typeface="Arial Black"/>
                <a:cs typeface="Arial Black"/>
              </a:rPr>
              <a:t>system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5">
                <a:solidFill>
                  <a:srgbClr val="263383"/>
                </a:solidFill>
                <a:latin typeface="Arial Black"/>
                <a:cs typeface="Arial Black"/>
              </a:rPr>
              <a:t>detect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10">
                <a:solidFill>
                  <a:srgbClr val="263383"/>
                </a:solidFill>
                <a:latin typeface="Arial Black"/>
                <a:cs typeface="Arial Black"/>
              </a:rPr>
              <a:t>and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90">
                <a:solidFill>
                  <a:srgbClr val="263383"/>
                </a:solidFill>
                <a:latin typeface="Arial Black"/>
                <a:cs typeface="Arial Black"/>
              </a:rPr>
              <a:t>respond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145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9">
                <a:solidFill>
                  <a:srgbClr val="263383"/>
                </a:solidFill>
                <a:latin typeface="Arial Black"/>
                <a:cs typeface="Arial Black"/>
              </a:rPr>
              <a:t>threats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20">
                <a:solidFill>
                  <a:srgbClr val="263383"/>
                </a:solidFill>
                <a:latin typeface="Arial Black"/>
                <a:cs typeface="Arial Black"/>
              </a:rPr>
              <a:t>more</a:t>
            </a:r>
            <a:r>
              <a:rPr dirty="0" sz="3400" spc="-30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400" spc="-200">
                <a:solidFill>
                  <a:srgbClr val="263383"/>
                </a:solidFill>
                <a:latin typeface="Arial Black"/>
                <a:cs typeface="Arial Black"/>
              </a:rPr>
              <a:t>effectively.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8574" y="5988070"/>
            <a:ext cx="7719695" cy="4298950"/>
            <a:chOff x="10568574" y="5988070"/>
            <a:chExt cx="7719695" cy="4298950"/>
          </a:xfrm>
        </p:grpSpPr>
        <p:sp>
          <p:nvSpPr>
            <p:cNvPr id="3" name="object 3"/>
            <p:cNvSpPr/>
            <p:nvPr/>
          </p:nvSpPr>
          <p:spPr>
            <a:xfrm>
              <a:off x="10568574" y="8738829"/>
              <a:ext cx="7719425" cy="15481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6580" y="5988070"/>
              <a:ext cx="2671419" cy="42989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659255" cy="7417434"/>
            <a:chOff x="0" y="0"/>
            <a:chExt cx="1659255" cy="7417434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659239" cy="74169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655234" cy="34887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7881914"/>
            <a:ext cx="1660193" cy="24050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303995" y="0"/>
            <a:ext cx="1983991" cy="4679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1950" y="297645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1475" y="3240234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1475" y="5833765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1475" y="8076849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11795" y="0"/>
            <a:ext cx="17542510" cy="9605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7475">
              <a:lnSpc>
                <a:spcPct val="115799"/>
              </a:lnSpc>
              <a:spcBef>
                <a:spcPts val="100"/>
              </a:spcBef>
            </a:pPr>
            <a:r>
              <a:rPr dirty="0" sz="3400" spc="-245">
                <a:latin typeface="Arial Black"/>
                <a:cs typeface="Arial Black"/>
              </a:rPr>
              <a:t>Signature-Based </a:t>
            </a:r>
            <a:r>
              <a:rPr dirty="0" sz="3400" spc="-215">
                <a:latin typeface="Arial Black"/>
                <a:cs typeface="Arial Black"/>
              </a:rPr>
              <a:t>Detection: </a:t>
            </a:r>
            <a:r>
              <a:rPr dirty="0" sz="3400" spc="-220">
                <a:latin typeface="Arial Black"/>
                <a:cs typeface="Arial Black"/>
              </a:rPr>
              <a:t>One </a:t>
            </a:r>
            <a:r>
              <a:rPr dirty="0" sz="3400" spc="-95">
                <a:latin typeface="Arial Black"/>
                <a:cs typeface="Arial Black"/>
              </a:rPr>
              <a:t>of </a:t>
            </a:r>
            <a:r>
              <a:rPr dirty="0" sz="3400" spc="-200">
                <a:latin typeface="Arial Black"/>
                <a:cs typeface="Arial Black"/>
              </a:rPr>
              <a:t>the </a:t>
            </a:r>
            <a:r>
              <a:rPr dirty="0" sz="3400" spc="-190">
                <a:latin typeface="Arial Black"/>
                <a:cs typeface="Arial Black"/>
              </a:rPr>
              <a:t>primary </a:t>
            </a:r>
            <a:r>
              <a:rPr dirty="0" sz="3400" spc="-220">
                <a:latin typeface="Arial Black"/>
                <a:cs typeface="Arial Black"/>
              </a:rPr>
              <a:t>methods </a:t>
            </a:r>
            <a:r>
              <a:rPr dirty="0" sz="3400" spc="-250">
                <a:latin typeface="Arial Black"/>
                <a:cs typeface="Arial Black"/>
              </a:rPr>
              <a:t>NIDS </a:t>
            </a:r>
            <a:r>
              <a:rPr dirty="0" sz="3400" spc="-300">
                <a:latin typeface="Arial Black"/>
                <a:cs typeface="Arial Black"/>
              </a:rPr>
              <a:t>use </a:t>
            </a:r>
            <a:r>
              <a:rPr dirty="0" sz="3400" spc="-95">
                <a:latin typeface="Arial Black"/>
                <a:cs typeface="Arial Black"/>
              </a:rPr>
              <a:t>for </a:t>
            </a:r>
            <a:r>
              <a:rPr dirty="0" sz="3400" spc="-215">
                <a:latin typeface="Arial Black"/>
                <a:cs typeface="Arial Black"/>
              </a:rPr>
              <a:t>detection </a:t>
            </a:r>
            <a:r>
              <a:rPr dirty="0" sz="3400" spc="-305">
                <a:latin typeface="Arial Black"/>
                <a:cs typeface="Arial Black"/>
              </a:rPr>
              <a:t>is  </a:t>
            </a:r>
            <a:r>
              <a:rPr dirty="0" sz="3400" spc="-229">
                <a:latin typeface="Arial Black"/>
                <a:cs typeface="Arial Black"/>
              </a:rPr>
              <a:t>signature-based </a:t>
            </a:r>
            <a:r>
              <a:rPr dirty="0" sz="3400" spc="-215">
                <a:latin typeface="Arial Black"/>
                <a:cs typeface="Arial Black"/>
              </a:rPr>
              <a:t>detection. </a:t>
            </a:r>
            <a:r>
              <a:rPr dirty="0" sz="3400" spc="-315">
                <a:latin typeface="Arial Black"/>
                <a:cs typeface="Arial Black"/>
              </a:rPr>
              <a:t>This </a:t>
            </a:r>
            <a:r>
              <a:rPr dirty="0" sz="3400" spc="-215">
                <a:latin typeface="Arial Black"/>
                <a:cs typeface="Arial Black"/>
              </a:rPr>
              <a:t>involves </a:t>
            </a:r>
            <a:r>
              <a:rPr dirty="0" sz="3400" spc="-245">
                <a:latin typeface="Arial Black"/>
                <a:cs typeface="Arial Black"/>
              </a:rPr>
              <a:t>comparing </a:t>
            </a:r>
            <a:r>
              <a:rPr dirty="0" sz="3400" spc="-285">
                <a:latin typeface="Arial Black"/>
                <a:cs typeface="Arial Black"/>
              </a:rPr>
              <a:t>network </a:t>
            </a:r>
            <a:r>
              <a:rPr dirty="0" sz="3400" spc="-180">
                <a:latin typeface="Arial Black"/>
                <a:cs typeface="Arial Black"/>
              </a:rPr>
              <a:t>traffic </a:t>
            </a:r>
            <a:r>
              <a:rPr dirty="0" sz="3400" spc="-210">
                <a:latin typeface="Arial Black"/>
                <a:cs typeface="Arial Black"/>
              </a:rPr>
              <a:t>patterns</a:t>
            </a:r>
            <a:r>
              <a:rPr dirty="0" sz="3400" spc="-675">
                <a:latin typeface="Arial Black"/>
                <a:cs typeface="Arial Black"/>
              </a:rPr>
              <a:t> </a:t>
            </a:r>
            <a:r>
              <a:rPr dirty="0" sz="3400" spc="-295">
                <a:latin typeface="Arial Black"/>
                <a:cs typeface="Arial Black"/>
              </a:rPr>
              <a:t>against  </a:t>
            </a:r>
            <a:r>
              <a:rPr dirty="0" sz="3400" spc="-375">
                <a:latin typeface="Arial Black"/>
                <a:cs typeface="Arial Black"/>
              </a:rPr>
              <a:t>a </a:t>
            </a:r>
            <a:r>
              <a:rPr dirty="0" sz="3400" spc="-270">
                <a:latin typeface="Arial Black"/>
                <a:cs typeface="Arial Black"/>
              </a:rPr>
              <a:t>database </a:t>
            </a:r>
            <a:r>
              <a:rPr dirty="0" sz="3400" spc="-95">
                <a:latin typeface="Arial Black"/>
                <a:cs typeface="Arial Black"/>
              </a:rPr>
              <a:t>of</a:t>
            </a:r>
            <a:r>
              <a:rPr dirty="0" sz="3400" spc="-850">
                <a:latin typeface="Arial Black"/>
                <a:cs typeface="Arial Black"/>
              </a:rPr>
              <a:t> </a:t>
            </a:r>
            <a:r>
              <a:rPr dirty="0" sz="3400" spc="-325">
                <a:latin typeface="Arial Black"/>
                <a:cs typeface="Arial Black"/>
              </a:rPr>
              <a:t>known attack </a:t>
            </a:r>
            <a:r>
              <a:rPr dirty="0" sz="3400" spc="-210">
                <a:latin typeface="Arial Black"/>
                <a:cs typeface="Arial Black"/>
              </a:rPr>
              <a:t>patterns </a:t>
            </a:r>
            <a:r>
              <a:rPr dirty="0" sz="3400" spc="-135">
                <a:latin typeface="Arial Black"/>
                <a:cs typeface="Arial Black"/>
              </a:rPr>
              <a:t>or </a:t>
            </a:r>
            <a:r>
              <a:rPr dirty="0" sz="3400" spc="-265">
                <a:latin typeface="Arial Black"/>
                <a:cs typeface="Arial Black"/>
              </a:rPr>
              <a:t>signatures. </a:t>
            </a:r>
            <a:r>
              <a:rPr dirty="0" sz="3400" spc="-220">
                <a:latin typeface="Arial Black"/>
                <a:cs typeface="Arial Black"/>
              </a:rPr>
              <a:t>When </a:t>
            </a:r>
            <a:r>
              <a:rPr dirty="0" sz="3400" spc="-375">
                <a:latin typeface="Arial Black"/>
                <a:cs typeface="Arial Black"/>
              </a:rPr>
              <a:t>a </a:t>
            </a:r>
            <a:r>
              <a:rPr dirty="0" sz="3400" spc="-270">
                <a:latin typeface="Arial Black"/>
                <a:cs typeface="Arial Black"/>
              </a:rPr>
              <a:t>match </a:t>
            </a:r>
            <a:r>
              <a:rPr dirty="0" sz="3400" spc="-305">
                <a:latin typeface="Arial Black"/>
                <a:cs typeface="Arial Black"/>
              </a:rPr>
              <a:t>is </a:t>
            </a:r>
            <a:r>
              <a:rPr dirty="0" sz="3400" spc="-145">
                <a:latin typeface="Arial Black"/>
                <a:cs typeface="Arial Black"/>
              </a:rPr>
              <a:t>found, </a:t>
            </a:r>
            <a:r>
              <a:rPr dirty="0" sz="3400" spc="-200">
                <a:latin typeface="Arial Black"/>
                <a:cs typeface="Arial Black"/>
              </a:rPr>
              <a:t>the </a:t>
            </a:r>
            <a:r>
              <a:rPr dirty="0" sz="3400" spc="-250">
                <a:latin typeface="Arial Black"/>
                <a:cs typeface="Arial Black"/>
              </a:rPr>
              <a:t>NIDS  </a:t>
            </a:r>
            <a:r>
              <a:rPr dirty="0" sz="3400" spc="-280">
                <a:latin typeface="Arial Black"/>
                <a:cs typeface="Arial Black"/>
              </a:rPr>
              <a:t>generates </a:t>
            </a:r>
            <a:r>
              <a:rPr dirty="0" sz="3400" spc="-270">
                <a:latin typeface="Arial Black"/>
                <a:cs typeface="Arial Black"/>
              </a:rPr>
              <a:t>an</a:t>
            </a:r>
            <a:r>
              <a:rPr dirty="0" sz="3400" spc="-335">
                <a:latin typeface="Arial Black"/>
                <a:cs typeface="Arial Black"/>
              </a:rPr>
              <a:t> </a:t>
            </a:r>
            <a:r>
              <a:rPr dirty="0" sz="3400" spc="-220">
                <a:latin typeface="Arial Black"/>
                <a:cs typeface="Arial Black"/>
              </a:rPr>
              <a:t>alert.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Arial Black"/>
              <a:cs typeface="Arial Black"/>
            </a:endParaRPr>
          </a:p>
          <a:p>
            <a:pPr marL="22225" marR="5080">
              <a:lnSpc>
                <a:spcPct val="115799"/>
              </a:lnSpc>
            </a:pPr>
            <a:r>
              <a:rPr dirty="0" sz="3400" spc="-215">
                <a:latin typeface="Arial Black"/>
                <a:cs typeface="Arial Black"/>
              </a:rPr>
              <a:t>Event</a:t>
            </a:r>
            <a:r>
              <a:rPr dirty="0" sz="3400" spc="-320">
                <a:latin typeface="Arial Black"/>
                <a:cs typeface="Arial Black"/>
              </a:rPr>
              <a:t> </a:t>
            </a:r>
            <a:r>
              <a:rPr dirty="0" sz="3400" spc="-275">
                <a:latin typeface="Arial Black"/>
                <a:cs typeface="Arial Black"/>
              </a:rPr>
              <a:t>Logging: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250">
                <a:latin typeface="Arial Black"/>
                <a:cs typeface="Arial Black"/>
              </a:rPr>
              <a:t>NIDS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265">
                <a:latin typeface="Arial Black"/>
                <a:cs typeface="Arial Black"/>
              </a:rPr>
              <a:t>generate</a:t>
            </a:r>
            <a:r>
              <a:rPr dirty="0" sz="3400" spc="-305">
                <a:latin typeface="Arial Black"/>
                <a:cs typeface="Arial Black"/>
              </a:rPr>
              <a:t> </a:t>
            </a:r>
            <a:r>
              <a:rPr dirty="0" sz="3400" spc="-275">
                <a:latin typeface="Arial Black"/>
                <a:cs typeface="Arial Black"/>
              </a:rPr>
              <a:t>logs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210">
                <a:latin typeface="Arial Black"/>
                <a:cs typeface="Arial Black"/>
              </a:rPr>
              <a:t>and</a:t>
            </a:r>
            <a:r>
              <a:rPr dirty="0" sz="3400" spc="-305">
                <a:latin typeface="Arial Black"/>
                <a:cs typeface="Arial Black"/>
              </a:rPr>
              <a:t> </a:t>
            </a:r>
            <a:r>
              <a:rPr dirty="0" sz="3400" spc="-240">
                <a:latin typeface="Arial Black"/>
                <a:cs typeface="Arial Black"/>
              </a:rPr>
              <a:t>alerts</a:t>
            </a:r>
            <a:r>
              <a:rPr dirty="0" sz="3400" spc="-300">
                <a:latin typeface="Arial Black"/>
                <a:cs typeface="Arial Black"/>
              </a:rPr>
              <a:t> when</a:t>
            </a:r>
            <a:r>
              <a:rPr dirty="0" sz="3400" spc="-305">
                <a:latin typeface="Arial Black"/>
                <a:cs typeface="Arial Black"/>
              </a:rPr>
              <a:t> </a:t>
            </a:r>
            <a:r>
              <a:rPr dirty="0" sz="3400" spc="-190">
                <a:latin typeface="Arial Black"/>
                <a:cs typeface="Arial Black"/>
              </a:rPr>
              <a:t>they</a:t>
            </a:r>
            <a:r>
              <a:rPr dirty="0" sz="3400" spc="-305">
                <a:latin typeface="Arial Black"/>
                <a:cs typeface="Arial Black"/>
              </a:rPr>
              <a:t> </a:t>
            </a:r>
            <a:r>
              <a:rPr dirty="0" sz="3400" spc="-225">
                <a:latin typeface="Arial Black"/>
                <a:cs typeface="Arial Black"/>
              </a:rPr>
              <a:t>detect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185">
                <a:latin typeface="Arial Black"/>
                <a:cs typeface="Arial Black"/>
              </a:rPr>
              <a:t>potentially</a:t>
            </a:r>
            <a:r>
              <a:rPr dirty="0" sz="3400" spc="-305">
                <a:latin typeface="Arial Black"/>
                <a:cs typeface="Arial Black"/>
              </a:rPr>
              <a:t> </a:t>
            </a:r>
            <a:r>
              <a:rPr dirty="0" sz="3400" spc="-265">
                <a:latin typeface="Arial Black"/>
                <a:cs typeface="Arial Black"/>
              </a:rPr>
              <a:t>malicious  </a:t>
            </a:r>
            <a:r>
              <a:rPr dirty="0" sz="3400" spc="-135">
                <a:latin typeface="Arial Black"/>
                <a:cs typeface="Arial Black"/>
              </a:rPr>
              <a:t>or </a:t>
            </a:r>
            <a:r>
              <a:rPr dirty="0" sz="3400" spc="-215">
                <a:latin typeface="Arial Black"/>
                <a:cs typeface="Arial Black"/>
              </a:rPr>
              <a:t>abnormal </a:t>
            </a:r>
            <a:r>
              <a:rPr dirty="0" sz="3400" spc="-225">
                <a:latin typeface="Arial Black"/>
                <a:cs typeface="Arial Black"/>
              </a:rPr>
              <a:t>activity. </a:t>
            </a:r>
            <a:r>
              <a:rPr dirty="0" sz="3400" spc="-335">
                <a:latin typeface="Arial Black"/>
                <a:cs typeface="Arial Black"/>
              </a:rPr>
              <a:t>These </a:t>
            </a:r>
            <a:r>
              <a:rPr dirty="0" sz="3400" spc="-275">
                <a:latin typeface="Arial Black"/>
                <a:cs typeface="Arial Black"/>
              </a:rPr>
              <a:t>logs </a:t>
            </a:r>
            <a:r>
              <a:rPr dirty="0" sz="3400" spc="-310">
                <a:latin typeface="Arial Black"/>
                <a:cs typeface="Arial Black"/>
              </a:rPr>
              <a:t>can </a:t>
            </a:r>
            <a:r>
              <a:rPr dirty="0" sz="3400" spc="-204">
                <a:latin typeface="Arial Black"/>
                <a:cs typeface="Arial Black"/>
              </a:rPr>
              <a:t>be </a:t>
            </a:r>
            <a:r>
              <a:rPr dirty="0" sz="3400" spc="-250">
                <a:latin typeface="Arial Black"/>
                <a:cs typeface="Arial Black"/>
              </a:rPr>
              <a:t>used </a:t>
            </a:r>
            <a:r>
              <a:rPr dirty="0" sz="3400" spc="-100">
                <a:latin typeface="Arial Black"/>
                <a:cs typeface="Arial Black"/>
              </a:rPr>
              <a:t>for </a:t>
            </a:r>
            <a:r>
              <a:rPr dirty="0" sz="3400" spc="-225">
                <a:latin typeface="Arial Black"/>
                <a:cs typeface="Arial Black"/>
              </a:rPr>
              <a:t>forensic </a:t>
            </a:r>
            <a:r>
              <a:rPr dirty="0" sz="3400" spc="-280">
                <a:latin typeface="Arial Black"/>
                <a:cs typeface="Arial Black"/>
              </a:rPr>
              <a:t>analysis </a:t>
            </a:r>
            <a:r>
              <a:rPr dirty="0" sz="3400" spc="-210">
                <a:latin typeface="Arial Black"/>
                <a:cs typeface="Arial Black"/>
              </a:rPr>
              <a:t>and </a:t>
            </a:r>
            <a:r>
              <a:rPr dirty="0" sz="3400" spc="-254">
                <a:latin typeface="Arial Black"/>
                <a:cs typeface="Arial Black"/>
              </a:rPr>
              <a:t>compliance  </a:t>
            </a:r>
            <a:r>
              <a:rPr dirty="0" sz="3400" spc="-195">
                <a:latin typeface="Arial Black"/>
                <a:cs typeface="Arial Black"/>
              </a:rPr>
              <a:t>reporting. </a:t>
            </a:r>
            <a:r>
              <a:rPr dirty="0" sz="3400" spc="-280">
                <a:latin typeface="Arial Black"/>
                <a:cs typeface="Arial Black"/>
              </a:rPr>
              <a:t>They </a:t>
            </a:r>
            <a:r>
              <a:rPr dirty="0" sz="3400" spc="-270">
                <a:latin typeface="Arial Black"/>
                <a:cs typeface="Arial Black"/>
              </a:rPr>
              <a:t>also </a:t>
            </a:r>
            <a:r>
              <a:rPr dirty="0" sz="3400" spc="-229">
                <a:latin typeface="Arial Black"/>
                <a:cs typeface="Arial Black"/>
              </a:rPr>
              <a:t>aid </a:t>
            </a:r>
            <a:r>
              <a:rPr dirty="0" sz="3400" spc="-195">
                <a:latin typeface="Arial Black"/>
                <a:cs typeface="Arial Black"/>
              </a:rPr>
              <a:t>in </a:t>
            </a:r>
            <a:r>
              <a:rPr dirty="0" sz="3400" spc="-215">
                <a:latin typeface="Arial Black"/>
                <a:cs typeface="Arial Black"/>
              </a:rPr>
              <a:t>incident </a:t>
            </a:r>
            <a:r>
              <a:rPr dirty="0" sz="3400" spc="-245">
                <a:latin typeface="Arial Black"/>
                <a:cs typeface="Arial Black"/>
              </a:rPr>
              <a:t>response </a:t>
            </a:r>
            <a:r>
              <a:rPr dirty="0" sz="3400" spc="-120">
                <a:latin typeface="Arial Black"/>
                <a:cs typeface="Arial Black"/>
              </a:rPr>
              <a:t>by </a:t>
            </a:r>
            <a:r>
              <a:rPr dirty="0" sz="3400" spc="-180">
                <a:latin typeface="Arial Black"/>
                <a:cs typeface="Arial Black"/>
              </a:rPr>
              <a:t>providing </a:t>
            </a:r>
            <a:r>
              <a:rPr dirty="0" sz="3400" spc="-210">
                <a:latin typeface="Arial Black"/>
                <a:cs typeface="Arial Black"/>
              </a:rPr>
              <a:t>detailed </a:t>
            </a:r>
            <a:r>
              <a:rPr dirty="0" sz="3400" spc="-185">
                <a:latin typeface="Arial Black"/>
                <a:cs typeface="Arial Black"/>
              </a:rPr>
              <a:t>information  </a:t>
            </a:r>
            <a:r>
              <a:rPr dirty="0" sz="3400" spc="-190">
                <a:latin typeface="Arial Black"/>
                <a:cs typeface="Arial Black"/>
              </a:rPr>
              <a:t>about </a:t>
            </a:r>
            <a:r>
              <a:rPr dirty="0" sz="3400" spc="-235">
                <a:latin typeface="Arial Black"/>
                <a:cs typeface="Arial Black"/>
              </a:rPr>
              <a:t>security</a:t>
            </a:r>
            <a:r>
              <a:rPr dirty="0" sz="3400" spc="-425">
                <a:latin typeface="Arial Black"/>
                <a:cs typeface="Arial Black"/>
              </a:rPr>
              <a:t> </a:t>
            </a:r>
            <a:r>
              <a:rPr dirty="0" sz="3400" spc="-235">
                <a:latin typeface="Arial Black"/>
                <a:cs typeface="Arial Black"/>
              </a:rPr>
              <a:t>incidents.</a:t>
            </a:r>
            <a:endParaRPr sz="3400">
              <a:latin typeface="Arial Black"/>
              <a:cs typeface="Arial Black"/>
            </a:endParaRPr>
          </a:p>
          <a:p>
            <a:pPr marL="22225" marR="702945">
              <a:lnSpc>
                <a:spcPct val="115799"/>
              </a:lnSpc>
              <a:spcBef>
                <a:spcPts val="1520"/>
              </a:spcBef>
            </a:pPr>
            <a:r>
              <a:rPr dirty="0" sz="3400" spc="-220">
                <a:latin typeface="Arial Black"/>
                <a:cs typeface="Arial Black"/>
              </a:rPr>
              <a:t>Scalability: </a:t>
            </a:r>
            <a:r>
              <a:rPr dirty="0" sz="3400" spc="-250">
                <a:latin typeface="Arial Black"/>
                <a:cs typeface="Arial Black"/>
              </a:rPr>
              <a:t>NIDS </a:t>
            </a:r>
            <a:r>
              <a:rPr dirty="0" sz="3400" spc="-245">
                <a:latin typeface="Arial Black"/>
                <a:cs typeface="Arial Black"/>
              </a:rPr>
              <a:t>must </a:t>
            </a:r>
            <a:r>
              <a:rPr dirty="0" sz="3400" spc="-204">
                <a:latin typeface="Arial Black"/>
                <a:cs typeface="Arial Black"/>
              </a:rPr>
              <a:t>be </a:t>
            </a:r>
            <a:r>
              <a:rPr dirty="0" sz="3400" spc="-280">
                <a:latin typeface="Arial Black"/>
                <a:cs typeface="Arial Black"/>
              </a:rPr>
              <a:t>scalable </a:t>
            </a:r>
            <a:r>
              <a:rPr dirty="0" sz="3400" spc="-145">
                <a:latin typeface="Arial Black"/>
                <a:cs typeface="Arial Black"/>
              </a:rPr>
              <a:t>to </a:t>
            </a:r>
            <a:r>
              <a:rPr dirty="0" sz="3400" spc="-270">
                <a:latin typeface="Arial Black"/>
                <a:cs typeface="Arial Black"/>
              </a:rPr>
              <a:t>accommodate </a:t>
            </a:r>
            <a:r>
              <a:rPr dirty="0" sz="3400" spc="-200">
                <a:latin typeface="Arial Black"/>
                <a:cs typeface="Arial Black"/>
              </a:rPr>
              <a:t>the </a:t>
            </a:r>
            <a:r>
              <a:rPr dirty="0" sz="3400" spc="-280">
                <a:latin typeface="Arial Black"/>
                <a:cs typeface="Arial Black"/>
              </a:rPr>
              <a:t>network's </a:t>
            </a:r>
            <a:r>
              <a:rPr dirty="0" sz="3400" spc="-310">
                <a:latin typeface="Arial Black"/>
                <a:cs typeface="Arial Black"/>
              </a:rPr>
              <a:t>size </a:t>
            </a:r>
            <a:r>
              <a:rPr dirty="0" sz="3400" spc="-210">
                <a:latin typeface="Arial Black"/>
                <a:cs typeface="Arial Black"/>
              </a:rPr>
              <a:t>and</a:t>
            </a:r>
            <a:r>
              <a:rPr dirty="0" sz="3400" spc="-885">
                <a:latin typeface="Arial Black"/>
                <a:cs typeface="Arial Black"/>
              </a:rPr>
              <a:t> </a:t>
            </a:r>
            <a:r>
              <a:rPr dirty="0" sz="3400" spc="-180">
                <a:latin typeface="Arial Black"/>
                <a:cs typeface="Arial Black"/>
              </a:rPr>
              <a:t>traffic  </a:t>
            </a:r>
            <a:r>
              <a:rPr dirty="0" sz="3400" spc="-215">
                <a:latin typeface="Arial Black"/>
                <a:cs typeface="Arial Black"/>
              </a:rPr>
              <a:t>volume. </a:t>
            </a:r>
            <a:r>
              <a:rPr dirty="0" sz="3400" spc="-280">
                <a:latin typeface="Arial Black"/>
                <a:cs typeface="Arial Black"/>
              </a:rPr>
              <a:t>They </a:t>
            </a:r>
            <a:r>
              <a:rPr dirty="0" sz="3400" spc="-190">
                <a:latin typeface="Arial Black"/>
                <a:cs typeface="Arial Black"/>
              </a:rPr>
              <a:t>should </a:t>
            </a:r>
            <a:r>
              <a:rPr dirty="0" sz="3400" spc="-204">
                <a:latin typeface="Arial Black"/>
                <a:cs typeface="Arial Black"/>
              </a:rPr>
              <a:t>be </a:t>
            </a:r>
            <a:r>
              <a:rPr dirty="0" sz="3400" spc="-229">
                <a:latin typeface="Arial Black"/>
                <a:cs typeface="Arial Black"/>
              </a:rPr>
              <a:t>able </a:t>
            </a:r>
            <a:r>
              <a:rPr dirty="0" sz="3400" spc="-145">
                <a:latin typeface="Arial Black"/>
                <a:cs typeface="Arial Black"/>
              </a:rPr>
              <a:t>to </a:t>
            </a:r>
            <a:r>
              <a:rPr dirty="0" sz="3400" spc="-210">
                <a:latin typeface="Arial Black"/>
                <a:cs typeface="Arial Black"/>
              </a:rPr>
              <a:t>handle </a:t>
            </a:r>
            <a:r>
              <a:rPr dirty="0" sz="3400" spc="-375">
                <a:latin typeface="Arial Black"/>
                <a:cs typeface="Arial Black"/>
              </a:rPr>
              <a:t>a </a:t>
            </a:r>
            <a:r>
              <a:rPr dirty="0" sz="3400" spc="-270">
                <a:latin typeface="Arial Black"/>
                <a:cs typeface="Arial Black"/>
              </a:rPr>
              <a:t>large </a:t>
            </a:r>
            <a:r>
              <a:rPr dirty="0" sz="3400" spc="-195">
                <a:latin typeface="Arial Black"/>
                <a:cs typeface="Arial Black"/>
              </a:rPr>
              <a:t>number </a:t>
            </a:r>
            <a:r>
              <a:rPr dirty="0" sz="3400" spc="-95">
                <a:latin typeface="Arial Black"/>
                <a:cs typeface="Arial Black"/>
              </a:rPr>
              <a:t>of </a:t>
            </a:r>
            <a:r>
              <a:rPr dirty="0" sz="3400" spc="-325">
                <a:latin typeface="Arial Black"/>
                <a:cs typeface="Arial Black"/>
              </a:rPr>
              <a:t>packets </a:t>
            </a:r>
            <a:r>
              <a:rPr dirty="0" sz="3400" spc="-170">
                <a:latin typeface="Arial Black"/>
                <a:cs typeface="Arial Black"/>
              </a:rPr>
              <a:t>per </a:t>
            </a:r>
            <a:r>
              <a:rPr dirty="0" sz="3400" spc="-254">
                <a:latin typeface="Arial Black"/>
                <a:cs typeface="Arial Black"/>
              </a:rPr>
              <a:t>second  </a:t>
            </a:r>
            <a:r>
              <a:rPr dirty="0" sz="3400" spc="-220">
                <a:latin typeface="Arial Black"/>
                <a:cs typeface="Arial Black"/>
              </a:rPr>
              <a:t>without </a:t>
            </a:r>
            <a:r>
              <a:rPr dirty="0" sz="3400" spc="-305">
                <a:latin typeface="Arial Black"/>
                <a:cs typeface="Arial Black"/>
              </a:rPr>
              <a:t>causing </a:t>
            </a:r>
            <a:r>
              <a:rPr dirty="0" sz="3400" spc="-285">
                <a:latin typeface="Arial Black"/>
                <a:cs typeface="Arial Black"/>
              </a:rPr>
              <a:t>network </a:t>
            </a:r>
            <a:r>
              <a:rPr dirty="0" sz="3400" spc="-250">
                <a:latin typeface="Arial Black"/>
                <a:cs typeface="Arial Black"/>
              </a:rPr>
              <a:t>congestion </a:t>
            </a:r>
            <a:r>
              <a:rPr dirty="0" sz="3400" spc="-135">
                <a:latin typeface="Arial Black"/>
                <a:cs typeface="Arial Black"/>
              </a:rPr>
              <a:t>or </a:t>
            </a:r>
            <a:r>
              <a:rPr dirty="0" sz="3400" spc="-215">
                <a:latin typeface="Arial Black"/>
                <a:cs typeface="Arial Black"/>
              </a:rPr>
              <a:t>performance</a:t>
            </a:r>
            <a:r>
              <a:rPr dirty="0" sz="3400" spc="-635">
                <a:latin typeface="Arial Black"/>
                <a:cs typeface="Arial Black"/>
              </a:rPr>
              <a:t> </a:t>
            </a:r>
            <a:r>
              <a:rPr dirty="0" sz="3400" spc="-310">
                <a:latin typeface="Arial Black"/>
                <a:cs typeface="Arial Black"/>
              </a:rPr>
              <a:t>issues.</a:t>
            </a:r>
            <a:endParaRPr sz="3400">
              <a:latin typeface="Arial Black"/>
              <a:cs typeface="Arial Black"/>
            </a:endParaRPr>
          </a:p>
          <a:p>
            <a:pPr marL="22225" marR="356235">
              <a:lnSpc>
                <a:spcPct val="115799"/>
              </a:lnSpc>
              <a:spcBef>
                <a:spcPts val="3490"/>
              </a:spcBef>
            </a:pPr>
            <a:r>
              <a:rPr dirty="0" sz="3400" spc="-220">
                <a:latin typeface="Arial Black"/>
                <a:cs typeface="Arial Black"/>
              </a:rPr>
              <a:t>Privacy </a:t>
            </a:r>
            <a:r>
              <a:rPr dirty="0" sz="3400" spc="-195">
                <a:latin typeface="Arial Black"/>
                <a:cs typeface="Arial Black"/>
              </a:rPr>
              <a:t>and </a:t>
            </a:r>
            <a:r>
              <a:rPr dirty="0" sz="3400" spc="-225">
                <a:latin typeface="Arial Black"/>
                <a:cs typeface="Arial Black"/>
              </a:rPr>
              <a:t>Data </a:t>
            </a:r>
            <a:r>
              <a:rPr dirty="0" sz="3400" spc="-190">
                <a:latin typeface="Arial Black"/>
                <a:cs typeface="Arial Black"/>
              </a:rPr>
              <a:t>Protection: </a:t>
            </a:r>
            <a:r>
              <a:rPr dirty="0" sz="3400" spc="-250">
                <a:latin typeface="Arial Black"/>
                <a:cs typeface="Arial Black"/>
              </a:rPr>
              <a:t>NIDS </a:t>
            </a:r>
            <a:r>
              <a:rPr dirty="0" sz="3400" spc="-190">
                <a:latin typeface="Arial Black"/>
                <a:cs typeface="Arial Black"/>
              </a:rPr>
              <a:t>should </a:t>
            </a:r>
            <a:r>
              <a:rPr dirty="0" sz="3400" spc="-229">
                <a:latin typeface="Arial Black"/>
                <a:cs typeface="Arial Black"/>
              </a:rPr>
              <a:t>adhere </a:t>
            </a:r>
            <a:r>
              <a:rPr dirty="0" sz="3400" spc="-145">
                <a:latin typeface="Arial Black"/>
                <a:cs typeface="Arial Black"/>
              </a:rPr>
              <a:t>to </a:t>
            </a:r>
            <a:r>
              <a:rPr dirty="0" sz="3400" spc="-210">
                <a:latin typeface="Arial Black"/>
                <a:cs typeface="Arial Black"/>
              </a:rPr>
              <a:t>privacy and </a:t>
            </a:r>
            <a:r>
              <a:rPr dirty="0" sz="3400" spc="-240">
                <a:latin typeface="Arial Black"/>
                <a:cs typeface="Arial Black"/>
              </a:rPr>
              <a:t>data </a:t>
            </a:r>
            <a:r>
              <a:rPr dirty="0" sz="3400" spc="-190">
                <a:latin typeface="Arial Black"/>
                <a:cs typeface="Arial Black"/>
              </a:rPr>
              <a:t>protection  </a:t>
            </a:r>
            <a:r>
              <a:rPr dirty="0" sz="3400" spc="-240">
                <a:latin typeface="Arial Black"/>
                <a:cs typeface="Arial Black"/>
              </a:rPr>
              <a:t>regulations.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280">
                <a:latin typeface="Arial Black"/>
                <a:cs typeface="Arial Black"/>
              </a:rPr>
              <a:t>They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190">
                <a:latin typeface="Arial Black"/>
                <a:cs typeface="Arial Black"/>
              </a:rPr>
              <a:t>should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150">
                <a:latin typeface="Arial Black"/>
                <a:cs typeface="Arial Black"/>
              </a:rPr>
              <a:t>not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229">
                <a:latin typeface="Arial Black"/>
                <a:cs typeface="Arial Black"/>
              </a:rPr>
              <a:t>capture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135">
                <a:latin typeface="Arial Black"/>
                <a:cs typeface="Arial Black"/>
              </a:rPr>
              <a:t>or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220">
                <a:latin typeface="Arial Black"/>
                <a:cs typeface="Arial Black"/>
              </a:rPr>
              <a:t>store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254">
                <a:latin typeface="Arial Black"/>
                <a:cs typeface="Arial Black"/>
              </a:rPr>
              <a:t>sensitive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185">
                <a:latin typeface="Arial Black"/>
                <a:cs typeface="Arial Black"/>
              </a:rPr>
              <a:t>information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220">
                <a:latin typeface="Arial Black"/>
                <a:cs typeface="Arial Black"/>
              </a:rPr>
              <a:t>without</a:t>
            </a:r>
            <a:r>
              <a:rPr dirty="0" sz="3400" spc="-300">
                <a:latin typeface="Arial Black"/>
                <a:cs typeface="Arial Black"/>
              </a:rPr>
              <a:t> </a:t>
            </a:r>
            <a:r>
              <a:rPr dirty="0" sz="3400" spc="-145">
                <a:latin typeface="Arial Black"/>
                <a:cs typeface="Arial Black"/>
              </a:rPr>
              <a:t>proper  </a:t>
            </a:r>
            <a:r>
              <a:rPr dirty="0" sz="3400" spc="-245">
                <a:latin typeface="Arial Black"/>
                <a:cs typeface="Arial Black"/>
              </a:rPr>
              <a:t>consent </a:t>
            </a:r>
            <a:r>
              <a:rPr dirty="0" sz="3400" spc="-135">
                <a:latin typeface="Arial Black"/>
                <a:cs typeface="Arial Black"/>
              </a:rPr>
              <a:t>or</a:t>
            </a:r>
            <a:r>
              <a:rPr dirty="0" sz="3400" spc="-370">
                <a:latin typeface="Arial Black"/>
                <a:cs typeface="Arial Black"/>
              </a:rPr>
              <a:t> </a:t>
            </a:r>
            <a:r>
              <a:rPr dirty="0" sz="3400" spc="-195">
                <a:latin typeface="Arial Black"/>
                <a:cs typeface="Arial Black"/>
              </a:rPr>
              <a:t>encryption.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225" y="202596"/>
            <a:ext cx="1263840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0">
                <a:latin typeface="Arial"/>
                <a:cs typeface="Arial"/>
              </a:rPr>
              <a:t>EXISTING </a:t>
            </a:r>
            <a:r>
              <a:rPr dirty="0" sz="5200" spc="-170">
                <a:latin typeface="Arial"/>
                <a:cs typeface="Arial"/>
              </a:rPr>
              <a:t>WORK </a:t>
            </a:r>
            <a:r>
              <a:rPr dirty="0" sz="5200" spc="-145">
                <a:latin typeface="Arial"/>
                <a:cs typeface="Arial"/>
              </a:rPr>
              <a:t>OR </a:t>
            </a:r>
            <a:r>
              <a:rPr dirty="0" sz="5200" spc="-170">
                <a:latin typeface="Arial"/>
                <a:cs typeface="Arial"/>
              </a:rPr>
              <a:t>WORK </a:t>
            </a:r>
            <a:r>
              <a:rPr dirty="0" sz="5200" spc="285">
                <a:latin typeface="Arial"/>
                <a:cs typeface="Arial"/>
              </a:rPr>
              <a:t>IN</a:t>
            </a:r>
            <a:r>
              <a:rPr dirty="0" sz="5200" spc="-620">
                <a:latin typeface="Arial"/>
                <a:cs typeface="Arial"/>
              </a:rPr>
              <a:t> </a:t>
            </a:r>
            <a:r>
              <a:rPr dirty="0" sz="5200" spc="-195">
                <a:latin typeface="Arial"/>
                <a:cs typeface="Arial"/>
              </a:rPr>
              <a:t>PROCESS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-11062" y="928989"/>
            <a:ext cx="17661890" cy="936371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ctr" marR="548005">
              <a:lnSpc>
                <a:spcPct val="100000"/>
              </a:lnSpc>
              <a:spcBef>
                <a:spcPts val="670"/>
              </a:spcBef>
            </a:pPr>
            <a:r>
              <a:rPr dirty="0" sz="2900" spc="-130" b="1">
                <a:solidFill>
                  <a:srgbClr val="263383"/>
                </a:solidFill>
                <a:latin typeface="Arial"/>
                <a:cs typeface="Arial"/>
              </a:rPr>
              <a:t>1: </a:t>
            </a:r>
            <a:r>
              <a:rPr dirty="0" sz="2900" spc="20" b="1">
                <a:solidFill>
                  <a:srgbClr val="263383"/>
                </a:solidFill>
                <a:latin typeface="Arial"/>
                <a:cs typeface="Arial"/>
              </a:rPr>
              <a:t>Signature-Based</a:t>
            </a:r>
            <a:r>
              <a:rPr dirty="0" sz="2900" spc="-125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900" spc="95" b="1">
                <a:solidFill>
                  <a:srgbClr val="263383"/>
                </a:solidFill>
                <a:latin typeface="Arial"/>
                <a:cs typeface="Arial"/>
              </a:rPr>
              <a:t>Detection</a:t>
            </a:r>
            <a:endParaRPr sz="2900">
              <a:latin typeface="Arial"/>
              <a:cs typeface="Arial"/>
            </a:endParaRPr>
          </a:p>
          <a:p>
            <a:pPr marL="12700" marR="650875" indent="1250315">
              <a:lnSpc>
                <a:spcPct val="116399"/>
              </a:lnSpc>
            </a:pP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900" spc="-150">
                <a:solidFill>
                  <a:srgbClr val="263383"/>
                </a:solidFill>
                <a:latin typeface="Arial Black"/>
                <a:cs typeface="Arial Black"/>
              </a:rPr>
              <a:t>first </a:t>
            </a:r>
            <a:r>
              <a:rPr dirty="0" sz="2900" spc="-170">
                <a:solidFill>
                  <a:srgbClr val="263383"/>
                </a:solidFill>
                <a:latin typeface="Arial Black"/>
                <a:cs typeface="Arial Black"/>
              </a:rPr>
              <a:t>method, 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Intrusion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Detection 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Systems </a:t>
            </a:r>
            <a:r>
              <a:rPr dirty="0" sz="2900" spc="-210">
                <a:solidFill>
                  <a:srgbClr val="263383"/>
                </a:solidFill>
                <a:latin typeface="Arial Black"/>
                <a:cs typeface="Arial Black"/>
              </a:rPr>
              <a:t>(NIDS) </a:t>
            </a:r>
            <a:r>
              <a:rPr dirty="0" sz="2900" spc="-155">
                <a:solidFill>
                  <a:srgbClr val="263383"/>
                </a:solidFill>
                <a:latin typeface="Arial Black"/>
                <a:cs typeface="Arial Black"/>
              </a:rPr>
              <a:t>rely </a:t>
            </a:r>
            <a:r>
              <a:rPr dirty="0" sz="2900" spc="-145">
                <a:solidFill>
                  <a:srgbClr val="263383"/>
                </a:solidFill>
                <a:latin typeface="Arial Black"/>
                <a:cs typeface="Arial Black"/>
              </a:rPr>
              <a:t>on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signature- 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based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detection </a:t>
            </a: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techniques. </a:t>
            </a:r>
            <a:r>
              <a:rPr dirty="0" sz="2900" spc="-240">
                <a:solidFill>
                  <a:srgbClr val="263383"/>
                </a:solidFill>
                <a:latin typeface="Arial Black"/>
                <a:cs typeface="Arial Black"/>
              </a:rPr>
              <a:t>They </a:t>
            </a:r>
            <a:r>
              <a:rPr dirty="0" sz="2900" spc="-210">
                <a:solidFill>
                  <a:srgbClr val="263383"/>
                </a:solidFill>
                <a:latin typeface="Arial Black"/>
                <a:cs typeface="Arial Black"/>
              </a:rPr>
              <a:t>maintain </a:t>
            </a:r>
            <a:r>
              <a:rPr dirty="0" sz="2900" spc="-32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database </a:t>
            </a:r>
            <a:r>
              <a:rPr dirty="0" sz="29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2900" spc="-275">
                <a:solidFill>
                  <a:srgbClr val="263383"/>
                </a:solidFill>
                <a:latin typeface="Arial Black"/>
                <a:cs typeface="Arial Black"/>
              </a:rPr>
              <a:t>known </a:t>
            </a:r>
            <a:r>
              <a:rPr dirty="0" sz="2900" spc="-280">
                <a:solidFill>
                  <a:srgbClr val="263383"/>
                </a:solidFill>
                <a:latin typeface="Arial Black"/>
                <a:cs typeface="Arial Black"/>
              </a:rPr>
              <a:t>attack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patterns </a:t>
            </a:r>
            <a:r>
              <a:rPr dirty="0" sz="2900" spc="-114">
                <a:solidFill>
                  <a:srgbClr val="263383"/>
                </a:solidFill>
                <a:latin typeface="Arial Black"/>
                <a:cs typeface="Arial Black"/>
              </a:rPr>
              <a:t>or</a:t>
            </a:r>
            <a:r>
              <a:rPr dirty="0" sz="2900" spc="-61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"signatures."</a:t>
            </a:r>
            <a:endParaRPr sz="2900">
              <a:latin typeface="Arial Black"/>
              <a:cs typeface="Arial Black"/>
            </a:endParaRPr>
          </a:p>
          <a:p>
            <a:pPr algn="ctr" marL="247650" marR="885825" indent="-635">
              <a:lnSpc>
                <a:spcPct val="116399"/>
              </a:lnSpc>
            </a:pPr>
            <a:r>
              <a:rPr dirty="0" sz="2900" spc="-285">
                <a:solidFill>
                  <a:srgbClr val="263383"/>
                </a:solidFill>
                <a:latin typeface="Arial Black"/>
                <a:cs typeface="Arial Black"/>
              </a:rPr>
              <a:t>These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signatures are </a:t>
            </a:r>
            <a:r>
              <a:rPr dirty="0" sz="2900" spc="-195">
                <a:solidFill>
                  <a:srgbClr val="263383"/>
                </a:solidFill>
                <a:latin typeface="Arial Black"/>
                <a:cs typeface="Arial Black"/>
              </a:rPr>
              <a:t>compared </a:t>
            </a:r>
            <a:r>
              <a:rPr dirty="0" sz="2900" spc="-225">
                <a:solidFill>
                  <a:srgbClr val="263383"/>
                </a:solidFill>
                <a:latin typeface="Arial Black"/>
                <a:cs typeface="Arial Black"/>
              </a:rPr>
              <a:t>with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900" spc="-24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2900" spc="-155">
                <a:solidFill>
                  <a:srgbClr val="263383"/>
                </a:solidFill>
                <a:latin typeface="Arial Black"/>
                <a:cs typeface="Arial Black"/>
              </a:rPr>
              <a:t>traffic </a:t>
            </a:r>
            <a:r>
              <a:rPr dirty="0" sz="2900" spc="-330">
                <a:solidFill>
                  <a:srgbClr val="263383"/>
                </a:solidFill>
                <a:latin typeface="Arial Black"/>
                <a:cs typeface="Arial Black"/>
              </a:rPr>
              <a:t>as </a:t>
            </a:r>
            <a:r>
              <a:rPr dirty="0" sz="2900" spc="-150">
                <a:solidFill>
                  <a:srgbClr val="263383"/>
                </a:solidFill>
                <a:latin typeface="Arial Black"/>
                <a:cs typeface="Arial Black"/>
              </a:rPr>
              <a:t>it </a:t>
            </a:r>
            <a:r>
              <a:rPr dirty="0" sz="2900" spc="-220">
                <a:solidFill>
                  <a:srgbClr val="263383"/>
                </a:solidFill>
                <a:latin typeface="Arial Black"/>
                <a:cs typeface="Arial Black"/>
              </a:rPr>
              <a:t>flows </a:t>
            </a:r>
            <a:r>
              <a:rPr dirty="0" sz="2900" spc="-160">
                <a:solidFill>
                  <a:srgbClr val="263383"/>
                </a:solidFill>
                <a:latin typeface="Arial Black"/>
                <a:cs typeface="Arial Black"/>
              </a:rPr>
              <a:t>through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900" spc="-235">
                <a:solidFill>
                  <a:srgbClr val="263383"/>
                </a:solidFill>
                <a:latin typeface="Arial Black"/>
                <a:cs typeface="Arial Black"/>
              </a:rPr>
              <a:t>system. </a:t>
            </a:r>
            <a:r>
              <a:rPr dirty="0" sz="2900" spc="-190">
                <a:solidFill>
                  <a:srgbClr val="263383"/>
                </a:solidFill>
                <a:latin typeface="Arial Black"/>
                <a:cs typeface="Arial Black"/>
              </a:rPr>
              <a:t>When  </a:t>
            </a:r>
            <a:r>
              <a:rPr dirty="0" sz="2900" spc="-32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match </a:t>
            </a:r>
            <a:r>
              <a:rPr dirty="0" sz="2900" spc="-265">
                <a:solidFill>
                  <a:srgbClr val="263383"/>
                </a:solidFill>
                <a:latin typeface="Arial Black"/>
                <a:cs typeface="Arial Black"/>
              </a:rPr>
              <a:t>is </a:t>
            </a:r>
            <a:r>
              <a:rPr dirty="0" sz="2900" spc="-155">
                <a:solidFill>
                  <a:srgbClr val="263383"/>
                </a:solidFill>
                <a:latin typeface="Arial Black"/>
                <a:cs typeface="Arial Black"/>
              </a:rPr>
              <a:t>identified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between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 observed </a:t>
            </a:r>
            <a:r>
              <a:rPr dirty="0" sz="2900" spc="-155">
                <a:solidFill>
                  <a:srgbClr val="263383"/>
                </a:solidFill>
                <a:latin typeface="Arial Black"/>
                <a:cs typeface="Arial Black"/>
              </a:rPr>
              <a:t>traffic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900" spc="-32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900" spc="-275">
                <a:solidFill>
                  <a:srgbClr val="263383"/>
                </a:solidFill>
                <a:latin typeface="Arial Black"/>
                <a:cs typeface="Arial Black"/>
              </a:rPr>
              <a:t>known </a:t>
            </a:r>
            <a:r>
              <a:rPr dirty="0" sz="2900" spc="-220">
                <a:solidFill>
                  <a:srgbClr val="263383"/>
                </a:solidFill>
                <a:latin typeface="Arial Black"/>
                <a:cs typeface="Arial Black"/>
              </a:rPr>
              <a:t>signature,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NIDS</a:t>
            </a:r>
            <a:r>
              <a:rPr dirty="0" sz="2900" spc="-70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40">
                <a:solidFill>
                  <a:srgbClr val="263383"/>
                </a:solidFill>
                <a:latin typeface="Arial Black"/>
                <a:cs typeface="Arial Black"/>
              </a:rPr>
              <a:t>generates 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an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alert. </a:t>
            </a:r>
            <a:r>
              <a:rPr dirty="0" sz="2900" spc="-270">
                <a:solidFill>
                  <a:srgbClr val="263383"/>
                </a:solidFill>
                <a:latin typeface="Arial Black"/>
                <a:cs typeface="Arial Black"/>
              </a:rPr>
              <a:t>This </a:t>
            </a:r>
            <a:r>
              <a:rPr dirty="0" sz="2900" spc="-165">
                <a:solidFill>
                  <a:srgbClr val="263383"/>
                </a:solidFill>
                <a:latin typeface="Arial Black"/>
                <a:cs typeface="Arial Black"/>
              </a:rPr>
              <a:t>method </a:t>
            </a:r>
            <a:r>
              <a:rPr dirty="0" sz="2900" spc="-265">
                <a:solidFill>
                  <a:srgbClr val="263383"/>
                </a:solidFill>
                <a:latin typeface="Arial Black"/>
                <a:cs typeface="Arial Black"/>
              </a:rPr>
              <a:t>is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highly effective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at </a:t>
            </a:r>
            <a:r>
              <a:rPr dirty="0" sz="2900" spc="-165">
                <a:solidFill>
                  <a:srgbClr val="263383"/>
                </a:solidFill>
                <a:latin typeface="Arial Black"/>
                <a:cs typeface="Arial Black"/>
              </a:rPr>
              <a:t>identifying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well-documented </a:t>
            </a:r>
            <a:r>
              <a:rPr dirty="0" sz="2900" spc="-195">
                <a:solidFill>
                  <a:srgbClr val="263383"/>
                </a:solidFill>
                <a:latin typeface="Arial Black"/>
                <a:cs typeface="Arial Black"/>
              </a:rPr>
              <a:t>threats, </a:t>
            </a:r>
            <a:r>
              <a:rPr dirty="0" sz="2900" spc="-190">
                <a:solidFill>
                  <a:srgbClr val="263383"/>
                </a:solidFill>
                <a:latin typeface="Arial Black"/>
                <a:cs typeface="Arial Black"/>
              </a:rPr>
              <a:t>including 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viruses, 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malware,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established </a:t>
            </a:r>
            <a:r>
              <a:rPr dirty="0" sz="2900" spc="-280">
                <a:solidFill>
                  <a:srgbClr val="263383"/>
                </a:solidFill>
                <a:latin typeface="Arial Black"/>
                <a:cs typeface="Arial Black"/>
              </a:rPr>
              <a:t>attack </a:t>
            </a: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techniques. </a:t>
            </a:r>
            <a:r>
              <a:rPr dirty="0" sz="2900" spc="-27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detection </a:t>
            </a:r>
            <a:r>
              <a:rPr dirty="0" sz="2900" spc="-225">
                <a:solidFill>
                  <a:srgbClr val="263383"/>
                </a:solidFill>
                <a:latin typeface="Arial Black"/>
                <a:cs typeface="Arial Black"/>
              </a:rPr>
              <a:t>process </a:t>
            </a:r>
            <a:r>
              <a:rPr dirty="0" sz="2900" spc="-265">
                <a:solidFill>
                  <a:srgbClr val="263383"/>
                </a:solidFill>
                <a:latin typeface="Arial Black"/>
                <a:cs typeface="Arial Black"/>
              </a:rPr>
              <a:t>is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based </a:t>
            </a:r>
            <a:r>
              <a:rPr dirty="0" sz="2900" spc="-145">
                <a:solidFill>
                  <a:srgbClr val="263383"/>
                </a:solidFill>
                <a:latin typeface="Arial Black"/>
                <a:cs typeface="Arial Black"/>
              </a:rPr>
              <a:t>on  </a:t>
            </a:r>
            <a:r>
              <a:rPr dirty="0" sz="2900" spc="-150">
                <a:solidFill>
                  <a:srgbClr val="263383"/>
                </a:solidFill>
                <a:latin typeface="Arial Black"/>
                <a:cs typeface="Arial Black"/>
              </a:rPr>
              <a:t>predefined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patterns </a:t>
            </a:r>
            <a:r>
              <a:rPr dirty="0" sz="29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malicious</a:t>
            </a:r>
            <a:r>
              <a:rPr dirty="0" sz="2900" spc="-63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behavior.</a:t>
            </a:r>
            <a:endParaRPr sz="2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Arial Black"/>
              <a:cs typeface="Arial Black"/>
            </a:endParaRPr>
          </a:p>
          <a:p>
            <a:pPr algn="ctr" marR="548005">
              <a:lnSpc>
                <a:spcPct val="100000"/>
              </a:lnSpc>
            </a:pPr>
            <a:r>
              <a:rPr dirty="0" sz="2900" spc="-85" b="1">
                <a:solidFill>
                  <a:srgbClr val="263383"/>
                </a:solidFill>
                <a:latin typeface="Arial"/>
                <a:cs typeface="Arial"/>
              </a:rPr>
              <a:t>2: </a:t>
            </a:r>
            <a:r>
              <a:rPr dirty="0" sz="2900" spc="30" b="1">
                <a:solidFill>
                  <a:srgbClr val="263383"/>
                </a:solidFill>
                <a:latin typeface="Arial"/>
                <a:cs typeface="Arial"/>
              </a:rPr>
              <a:t>Anomaly-Based</a:t>
            </a:r>
            <a:r>
              <a:rPr dirty="0" sz="2900" spc="-17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900" spc="95" b="1">
                <a:solidFill>
                  <a:srgbClr val="263383"/>
                </a:solidFill>
                <a:latin typeface="Arial"/>
                <a:cs typeface="Arial"/>
              </a:rPr>
              <a:t>Detection</a:t>
            </a:r>
            <a:endParaRPr sz="2900">
              <a:latin typeface="Arial"/>
              <a:cs typeface="Arial"/>
            </a:endParaRPr>
          </a:p>
          <a:p>
            <a:pPr algn="ctr" marL="554990">
              <a:lnSpc>
                <a:spcPct val="100000"/>
              </a:lnSpc>
              <a:spcBef>
                <a:spcPts val="30"/>
              </a:spcBef>
            </a:pPr>
            <a:r>
              <a:rPr dirty="0" sz="3000" spc="-280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000" spc="-27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second</a:t>
            </a:r>
            <a:r>
              <a:rPr dirty="0" sz="3000" spc="-27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65">
                <a:solidFill>
                  <a:srgbClr val="263383"/>
                </a:solidFill>
                <a:latin typeface="Arial Black"/>
                <a:cs typeface="Arial Black"/>
              </a:rPr>
              <a:t>method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15">
                <a:solidFill>
                  <a:srgbClr val="263383"/>
                </a:solidFill>
                <a:latin typeface="Arial Black"/>
                <a:cs typeface="Arial Black"/>
              </a:rPr>
              <a:t>used</a:t>
            </a:r>
            <a:r>
              <a:rPr dirty="0" sz="3000" spc="-27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05">
                <a:solidFill>
                  <a:srgbClr val="263383"/>
                </a:solidFill>
                <a:latin typeface="Arial Black"/>
                <a:cs typeface="Arial Black"/>
              </a:rPr>
              <a:t>by</a:t>
            </a:r>
            <a:r>
              <a:rPr dirty="0" sz="3000" spc="-27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NIDS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85">
                <a:solidFill>
                  <a:srgbClr val="263383"/>
                </a:solidFill>
                <a:latin typeface="Arial Black"/>
                <a:cs typeface="Arial Black"/>
              </a:rPr>
              <a:t>involves</a:t>
            </a:r>
            <a:r>
              <a:rPr dirty="0" sz="3000" spc="-27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85">
                <a:solidFill>
                  <a:srgbClr val="263383"/>
                </a:solidFill>
                <a:latin typeface="Arial Black"/>
                <a:cs typeface="Arial Black"/>
              </a:rPr>
              <a:t>anomaly-based</a:t>
            </a:r>
            <a:r>
              <a:rPr dirty="0" sz="3000" spc="-27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90">
                <a:solidFill>
                  <a:srgbClr val="263383"/>
                </a:solidFill>
                <a:latin typeface="Arial Black"/>
                <a:cs typeface="Arial Black"/>
              </a:rPr>
              <a:t>detection.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Here,</a:t>
            </a:r>
            <a:r>
              <a:rPr dirty="0" sz="3000" spc="-27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NIDS</a:t>
            </a:r>
            <a:endParaRPr sz="3000">
              <a:latin typeface="Arial Black"/>
              <a:cs typeface="Arial Black"/>
            </a:endParaRPr>
          </a:p>
          <a:p>
            <a:pPr algn="ctr" marL="713740" marR="57785" indent="-93980">
              <a:lnSpc>
                <a:spcPts val="4200"/>
              </a:lnSpc>
              <a:spcBef>
                <a:spcPts val="240"/>
              </a:spcBef>
            </a:pPr>
            <a:r>
              <a:rPr dirty="0" sz="3000" spc="-215">
                <a:solidFill>
                  <a:srgbClr val="263383"/>
                </a:solidFill>
                <a:latin typeface="Arial Black"/>
                <a:cs typeface="Arial Black"/>
              </a:rPr>
              <a:t>establish </a:t>
            </a:r>
            <a:r>
              <a:rPr dirty="0" sz="3000" spc="-33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baseline </a:t>
            </a:r>
            <a:r>
              <a:rPr dirty="0" sz="30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000" spc="-180">
                <a:solidFill>
                  <a:srgbClr val="263383"/>
                </a:solidFill>
                <a:latin typeface="Arial Black"/>
                <a:cs typeface="Arial Black"/>
              </a:rPr>
              <a:t>normal </a:t>
            </a:r>
            <a:r>
              <a:rPr dirty="0" sz="3000" spc="-250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3000" spc="-175">
                <a:solidFill>
                  <a:srgbClr val="263383"/>
                </a:solidFill>
                <a:latin typeface="Arial Black"/>
                <a:cs typeface="Arial Black"/>
              </a:rPr>
              <a:t>behavior </a:t>
            </a:r>
            <a:r>
              <a:rPr dirty="0" sz="3000" spc="-105">
                <a:solidFill>
                  <a:srgbClr val="263383"/>
                </a:solidFill>
                <a:latin typeface="Arial Black"/>
                <a:cs typeface="Arial Black"/>
              </a:rPr>
              <a:t>by </a:t>
            </a:r>
            <a:r>
              <a:rPr dirty="0" sz="3000" spc="-180">
                <a:solidFill>
                  <a:srgbClr val="263383"/>
                </a:solidFill>
                <a:latin typeface="Arial Black"/>
                <a:cs typeface="Arial Black"/>
              </a:rPr>
              <a:t>continuously </a:t>
            </a:r>
            <a:r>
              <a:rPr dirty="0" sz="3000" spc="-175">
                <a:solidFill>
                  <a:srgbClr val="263383"/>
                </a:solidFill>
                <a:latin typeface="Arial Black"/>
                <a:cs typeface="Arial Black"/>
              </a:rPr>
              <a:t>monitoring </a:t>
            </a:r>
            <a:r>
              <a:rPr dirty="0" sz="3000" spc="-250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3000" spc="-155">
                <a:solidFill>
                  <a:srgbClr val="263383"/>
                </a:solidFill>
                <a:latin typeface="Arial Black"/>
                <a:cs typeface="Arial Black"/>
              </a:rPr>
              <a:t>traffic  </a:t>
            </a:r>
            <a:r>
              <a:rPr dirty="0" sz="3000" spc="-160">
                <a:solidFill>
                  <a:srgbClr val="263383"/>
                </a:solidFill>
                <a:latin typeface="Arial Black"/>
                <a:cs typeface="Arial Black"/>
              </a:rPr>
              <a:t>over </a:t>
            </a:r>
            <a:r>
              <a:rPr dirty="0" sz="3000" spc="-210">
                <a:solidFill>
                  <a:srgbClr val="263383"/>
                </a:solidFill>
                <a:latin typeface="Arial Black"/>
                <a:cs typeface="Arial Black"/>
              </a:rPr>
              <a:t>time. </a:t>
            </a:r>
            <a:r>
              <a:rPr dirty="0" sz="3000" spc="-245">
                <a:solidFill>
                  <a:srgbClr val="263383"/>
                </a:solidFill>
                <a:latin typeface="Arial Black"/>
                <a:cs typeface="Arial Black"/>
              </a:rPr>
              <a:t>They </a:t>
            </a:r>
            <a:r>
              <a:rPr dirty="0" sz="3000" spc="-130">
                <a:solidFill>
                  <a:srgbClr val="263383"/>
                </a:solidFill>
                <a:latin typeface="Arial Black"/>
                <a:cs typeface="Arial Black"/>
              </a:rPr>
              <a:t>build </a:t>
            </a:r>
            <a:r>
              <a:rPr dirty="0" sz="3000" spc="-33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3000" spc="-135">
                <a:solidFill>
                  <a:srgbClr val="263383"/>
                </a:solidFill>
                <a:latin typeface="Arial Black"/>
                <a:cs typeface="Arial Black"/>
              </a:rPr>
              <a:t>profile </a:t>
            </a:r>
            <a:r>
              <a:rPr dirty="0" sz="30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000" spc="-240">
                <a:solidFill>
                  <a:srgbClr val="263383"/>
                </a:solidFill>
                <a:latin typeface="Arial Black"/>
                <a:cs typeface="Arial Black"/>
              </a:rPr>
              <a:t>expected </a:t>
            </a:r>
            <a:r>
              <a:rPr dirty="0" sz="3000" spc="-190">
                <a:solidFill>
                  <a:srgbClr val="263383"/>
                </a:solidFill>
                <a:latin typeface="Arial Black"/>
                <a:cs typeface="Arial Black"/>
              </a:rPr>
              <a:t>activity </a:t>
            </a:r>
            <a:r>
              <a:rPr dirty="0" sz="3000" spc="-185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3000" spc="-175">
                <a:solidFill>
                  <a:srgbClr val="263383"/>
                </a:solidFill>
                <a:latin typeface="Arial Black"/>
                <a:cs typeface="Arial Black"/>
              </a:rPr>
              <a:t>behavior </a:t>
            </a:r>
            <a:r>
              <a:rPr dirty="0" sz="3000" spc="-210">
                <a:solidFill>
                  <a:srgbClr val="263383"/>
                </a:solidFill>
                <a:latin typeface="Arial Black"/>
                <a:cs typeface="Arial Black"/>
              </a:rPr>
              <a:t>within </a:t>
            </a:r>
            <a:r>
              <a:rPr dirty="0" sz="3000" spc="-17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3000" spc="-245">
                <a:solidFill>
                  <a:srgbClr val="263383"/>
                </a:solidFill>
                <a:latin typeface="Arial Black"/>
                <a:cs typeface="Arial Black"/>
              </a:rPr>
              <a:t>network. </a:t>
            </a:r>
            <a:r>
              <a:rPr dirty="0" sz="3000" spc="-195">
                <a:solidFill>
                  <a:srgbClr val="263383"/>
                </a:solidFill>
                <a:latin typeface="Arial Black"/>
                <a:cs typeface="Arial Black"/>
              </a:rPr>
              <a:t>When  </a:t>
            </a:r>
            <a:r>
              <a:rPr dirty="0" sz="3000" spc="-250">
                <a:solidFill>
                  <a:srgbClr val="263383"/>
                </a:solidFill>
                <a:latin typeface="Arial Black"/>
                <a:cs typeface="Arial Black"/>
              </a:rPr>
              <a:t>network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55">
                <a:solidFill>
                  <a:srgbClr val="263383"/>
                </a:solidFill>
                <a:latin typeface="Arial Black"/>
                <a:cs typeface="Arial Black"/>
              </a:rPr>
              <a:t>traffic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15">
                <a:solidFill>
                  <a:srgbClr val="263383"/>
                </a:solidFill>
                <a:latin typeface="Arial Black"/>
                <a:cs typeface="Arial Black"/>
              </a:rPr>
              <a:t>deviates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25">
                <a:solidFill>
                  <a:srgbClr val="263383"/>
                </a:solidFill>
                <a:latin typeface="Arial Black"/>
                <a:cs typeface="Arial Black"/>
              </a:rPr>
              <a:t>from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95">
                <a:solidFill>
                  <a:srgbClr val="263383"/>
                </a:solidFill>
                <a:latin typeface="Arial Black"/>
                <a:cs typeface="Arial Black"/>
              </a:rPr>
              <a:t>this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10">
                <a:solidFill>
                  <a:srgbClr val="263383"/>
                </a:solidFill>
                <a:latin typeface="Arial Black"/>
                <a:cs typeface="Arial Black"/>
              </a:rPr>
              <a:t>established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baseline,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50">
                <a:solidFill>
                  <a:srgbClr val="263383"/>
                </a:solidFill>
                <a:latin typeface="Arial Black"/>
                <a:cs typeface="Arial Black"/>
              </a:rPr>
              <a:t>it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70">
                <a:solidFill>
                  <a:srgbClr val="263383"/>
                </a:solidFill>
                <a:latin typeface="Arial Black"/>
                <a:cs typeface="Arial Black"/>
              </a:rPr>
              <a:t>is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flagged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335">
                <a:solidFill>
                  <a:srgbClr val="263383"/>
                </a:solidFill>
                <a:latin typeface="Arial Black"/>
                <a:cs typeface="Arial Black"/>
              </a:rPr>
              <a:t>as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60">
                <a:solidFill>
                  <a:srgbClr val="263383"/>
                </a:solidFill>
                <a:latin typeface="Arial Black"/>
                <a:cs typeface="Arial Black"/>
              </a:rPr>
              <a:t>potentially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29">
                <a:solidFill>
                  <a:srgbClr val="263383"/>
                </a:solidFill>
                <a:latin typeface="Arial Black"/>
                <a:cs typeface="Arial Black"/>
              </a:rPr>
              <a:t>suspicious  </a:t>
            </a:r>
            <a:r>
              <a:rPr dirty="0" sz="3000" spc="-114">
                <a:solidFill>
                  <a:srgbClr val="263383"/>
                </a:solidFill>
                <a:latin typeface="Arial Black"/>
                <a:cs typeface="Arial Black"/>
              </a:rPr>
              <a:t>or</a:t>
            </a:r>
            <a:endParaRPr sz="3000">
              <a:latin typeface="Arial Black"/>
              <a:cs typeface="Arial Black"/>
            </a:endParaRPr>
          </a:p>
          <a:p>
            <a:pPr algn="ctr" marL="612775" marR="5080" indent="-45720">
              <a:lnSpc>
                <a:spcPts val="4200"/>
              </a:lnSpc>
            </a:pPr>
            <a:r>
              <a:rPr dirty="0" sz="3000" spc="-229">
                <a:solidFill>
                  <a:srgbClr val="263383"/>
                </a:solidFill>
                <a:latin typeface="Arial Black"/>
                <a:cs typeface="Arial Black"/>
              </a:rPr>
              <a:t>malicious. </a:t>
            </a:r>
            <a:r>
              <a:rPr dirty="0" sz="3000" spc="-185">
                <a:solidFill>
                  <a:srgbClr val="263383"/>
                </a:solidFill>
                <a:latin typeface="Arial Black"/>
                <a:cs typeface="Arial Black"/>
              </a:rPr>
              <a:t>Anomaly-based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NIDS </a:t>
            </a:r>
            <a:r>
              <a:rPr dirty="0" sz="3000" spc="-235">
                <a:solidFill>
                  <a:srgbClr val="263383"/>
                </a:solidFill>
                <a:latin typeface="Arial Black"/>
                <a:cs typeface="Arial Black"/>
              </a:rPr>
              <a:t>are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capable </a:t>
            </a:r>
            <a:r>
              <a:rPr dirty="0" sz="30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3000" spc="-210">
                <a:solidFill>
                  <a:srgbClr val="263383"/>
                </a:solidFill>
                <a:latin typeface="Arial Black"/>
                <a:cs typeface="Arial Black"/>
              </a:rPr>
              <a:t>detecting </a:t>
            </a:r>
            <a:r>
              <a:rPr dirty="0" sz="3000" spc="-170">
                <a:solidFill>
                  <a:srgbClr val="263383"/>
                </a:solidFill>
                <a:latin typeface="Arial Black"/>
                <a:cs typeface="Arial Black"/>
              </a:rPr>
              <a:t>previously </a:t>
            </a:r>
            <a:r>
              <a:rPr dirty="0" sz="3000" spc="-245">
                <a:solidFill>
                  <a:srgbClr val="263383"/>
                </a:solidFill>
                <a:latin typeface="Arial Black"/>
                <a:cs typeface="Arial Black"/>
              </a:rPr>
              <a:t>unknown </a:t>
            </a:r>
            <a:r>
              <a:rPr dirty="0" sz="3000" spc="-114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3000" spc="-165">
                <a:solidFill>
                  <a:srgbClr val="263383"/>
                </a:solidFill>
                <a:latin typeface="Arial Black"/>
                <a:cs typeface="Arial Black"/>
              </a:rPr>
              <a:t>"zero-day"  </a:t>
            </a:r>
            <a:r>
              <a:rPr dirty="0" sz="3000" spc="-200">
                <a:solidFill>
                  <a:srgbClr val="263383"/>
                </a:solidFill>
                <a:latin typeface="Arial Black"/>
                <a:cs typeface="Arial Black"/>
              </a:rPr>
              <a:t>threats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05">
                <a:solidFill>
                  <a:srgbClr val="263383"/>
                </a:solidFill>
                <a:latin typeface="Arial Black"/>
                <a:cs typeface="Arial Black"/>
              </a:rPr>
              <a:t>by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70">
                <a:solidFill>
                  <a:srgbClr val="263383"/>
                </a:solidFill>
                <a:latin typeface="Arial Black"/>
                <a:cs typeface="Arial Black"/>
              </a:rPr>
              <a:t>identifying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04">
                <a:solidFill>
                  <a:srgbClr val="263383"/>
                </a:solidFill>
                <a:latin typeface="Arial Black"/>
                <a:cs typeface="Arial Black"/>
              </a:rPr>
              <a:t>unusual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85">
                <a:solidFill>
                  <a:srgbClr val="263383"/>
                </a:solidFill>
                <a:latin typeface="Arial Black"/>
                <a:cs typeface="Arial Black"/>
              </a:rPr>
              <a:t>patterns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14">
                <a:solidFill>
                  <a:srgbClr val="263383"/>
                </a:solidFill>
                <a:latin typeface="Arial Black"/>
                <a:cs typeface="Arial Black"/>
              </a:rPr>
              <a:t>or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263383"/>
                </a:solidFill>
                <a:latin typeface="Arial Black"/>
                <a:cs typeface="Arial Black"/>
              </a:rPr>
              <a:t>activities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70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75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45">
                <a:solidFill>
                  <a:srgbClr val="263383"/>
                </a:solidFill>
                <a:latin typeface="Arial Black"/>
                <a:cs typeface="Arial Black"/>
              </a:rPr>
              <a:t>network.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75">
                <a:solidFill>
                  <a:srgbClr val="263383"/>
                </a:solidFill>
                <a:latin typeface="Arial Black"/>
                <a:cs typeface="Arial Black"/>
              </a:rPr>
              <a:t>This</a:t>
            </a:r>
            <a:r>
              <a:rPr dirty="0" sz="30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190">
                <a:solidFill>
                  <a:srgbClr val="263383"/>
                </a:solidFill>
                <a:latin typeface="Arial Black"/>
                <a:cs typeface="Arial Black"/>
              </a:rPr>
              <a:t>approach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70">
                <a:solidFill>
                  <a:srgbClr val="263383"/>
                </a:solidFill>
                <a:latin typeface="Arial Black"/>
                <a:cs typeface="Arial Black"/>
              </a:rPr>
              <a:t>is</a:t>
            </a:r>
            <a:r>
              <a:rPr dirty="0" sz="3000" spc="-26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40">
                <a:solidFill>
                  <a:srgbClr val="263383"/>
                </a:solidFill>
                <a:latin typeface="Arial Black"/>
                <a:cs typeface="Arial Black"/>
              </a:rPr>
              <a:t>essential  </a:t>
            </a:r>
            <a:r>
              <a:rPr dirty="0" sz="3000" spc="-85">
                <a:solidFill>
                  <a:srgbClr val="263383"/>
                </a:solidFill>
                <a:latin typeface="Arial Black"/>
                <a:cs typeface="Arial Black"/>
              </a:rPr>
              <a:t>for </a:t>
            </a:r>
            <a:r>
              <a:rPr dirty="0" sz="3000" spc="-170">
                <a:solidFill>
                  <a:srgbClr val="263383"/>
                </a:solidFill>
                <a:latin typeface="Arial Black"/>
                <a:cs typeface="Arial Black"/>
              </a:rPr>
              <a:t>identifying </a:t>
            </a:r>
            <a:r>
              <a:rPr dirty="0" sz="3000" spc="-240">
                <a:solidFill>
                  <a:srgbClr val="263383"/>
                </a:solidFill>
                <a:latin typeface="Arial Black"/>
                <a:cs typeface="Arial Black"/>
              </a:rPr>
              <a:t>emerging </a:t>
            </a:r>
            <a:r>
              <a:rPr dirty="0" sz="3000" spc="-285">
                <a:solidFill>
                  <a:srgbClr val="263383"/>
                </a:solidFill>
                <a:latin typeface="Arial Black"/>
                <a:cs typeface="Arial Black"/>
              </a:rPr>
              <a:t>attack </a:t>
            </a:r>
            <a:r>
              <a:rPr dirty="0" sz="3000" spc="-204">
                <a:solidFill>
                  <a:srgbClr val="263383"/>
                </a:solidFill>
                <a:latin typeface="Arial Black"/>
                <a:cs typeface="Arial Black"/>
              </a:rPr>
              <a:t>techniques </a:t>
            </a:r>
            <a:r>
              <a:rPr dirty="0" sz="3000" spc="-170">
                <a:solidFill>
                  <a:srgbClr val="263383"/>
                </a:solidFill>
                <a:latin typeface="Arial Black"/>
                <a:cs typeface="Arial Black"/>
              </a:rPr>
              <a:t>that </a:t>
            </a:r>
            <a:r>
              <a:rPr dirty="0" sz="3000" spc="-325">
                <a:solidFill>
                  <a:srgbClr val="263383"/>
                </a:solidFill>
                <a:latin typeface="Arial Black"/>
                <a:cs typeface="Arial Black"/>
              </a:rPr>
              <a:t>lack </a:t>
            </a:r>
            <a:r>
              <a:rPr dirty="0" sz="3000" spc="-150">
                <a:solidFill>
                  <a:srgbClr val="263383"/>
                </a:solidFill>
                <a:latin typeface="Arial Black"/>
                <a:cs typeface="Arial Black"/>
              </a:rPr>
              <a:t>predefined</a:t>
            </a:r>
            <a:r>
              <a:rPr dirty="0" sz="3000" spc="-67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3000" spc="-229">
                <a:solidFill>
                  <a:srgbClr val="263383"/>
                </a:solidFill>
                <a:latin typeface="Arial Black"/>
                <a:cs typeface="Arial Black"/>
              </a:rPr>
              <a:t>signatures.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478" y="202597"/>
            <a:ext cx="1061720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65">
                <a:latin typeface="Arial"/>
                <a:cs typeface="Arial"/>
              </a:rPr>
              <a:t>LIMITATIONS </a:t>
            </a:r>
            <a:r>
              <a:rPr dirty="0" sz="5200" spc="285">
                <a:latin typeface="Arial"/>
                <a:cs typeface="Arial"/>
              </a:rPr>
              <a:t>IN </a:t>
            </a:r>
            <a:r>
              <a:rPr dirty="0" sz="5200" spc="-20">
                <a:latin typeface="Arial"/>
                <a:cs typeface="Arial"/>
              </a:rPr>
              <a:t>EXISTING</a:t>
            </a:r>
            <a:r>
              <a:rPr dirty="0" sz="5200" spc="-1055">
                <a:latin typeface="Arial"/>
                <a:cs typeface="Arial"/>
              </a:rPr>
              <a:t> </a:t>
            </a:r>
            <a:r>
              <a:rPr dirty="0" sz="5200" spc="-170">
                <a:latin typeface="Arial"/>
                <a:cs typeface="Arial"/>
              </a:rPr>
              <a:t>WORK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74033" y="3365048"/>
            <a:ext cx="33274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5" b="1">
                <a:solidFill>
                  <a:srgbClr val="263383"/>
                </a:solidFill>
                <a:latin typeface="Arial"/>
                <a:cs typeface="Arial"/>
              </a:rPr>
              <a:t>2</a:t>
            </a:r>
            <a:r>
              <a:rPr dirty="0" sz="2900" spc="-10" b="1">
                <a:solidFill>
                  <a:srgbClr val="263383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2067" y="1235182"/>
            <a:ext cx="16038830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81020" marR="276860" indent="-3068955">
              <a:lnSpc>
                <a:spcPct val="116399"/>
              </a:lnSpc>
              <a:spcBef>
                <a:spcPts val="100"/>
              </a:spcBef>
            </a:pPr>
            <a:r>
              <a:rPr dirty="0" sz="2900" spc="-10" b="1">
                <a:solidFill>
                  <a:srgbClr val="263383"/>
                </a:solidFill>
                <a:latin typeface="Arial"/>
                <a:cs typeface="Arial"/>
              </a:rPr>
              <a:t>1.Testing </a:t>
            </a:r>
            <a:r>
              <a:rPr dirty="0" sz="2900" spc="-25" b="1">
                <a:solidFill>
                  <a:srgbClr val="263383"/>
                </a:solidFill>
                <a:latin typeface="Arial"/>
                <a:cs typeface="Arial"/>
              </a:rPr>
              <a:t>Scope: </a:t>
            </a:r>
            <a:r>
              <a:rPr dirty="0" sz="2900" spc="-27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900" spc="-155">
                <a:solidFill>
                  <a:srgbClr val="263383"/>
                </a:solidFill>
                <a:latin typeface="Arial Black"/>
                <a:cs typeface="Arial Black"/>
              </a:rPr>
              <a:t>proposed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testing </a:t>
            </a:r>
            <a:r>
              <a:rPr dirty="0" sz="2900" spc="-190">
                <a:solidFill>
                  <a:srgbClr val="263383"/>
                </a:solidFill>
                <a:latin typeface="Arial Black"/>
                <a:cs typeface="Arial Black"/>
              </a:rPr>
              <a:t>approach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focuses </a:t>
            </a:r>
            <a:r>
              <a:rPr dirty="0" sz="2900" spc="-145">
                <a:solidFill>
                  <a:srgbClr val="263383"/>
                </a:solidFill>
                <a:latin typeface="Arial Black"/>
                <a:cs typeface="Arial Black"/>
              </a:rPr>
              <a:t>on </a:t>
            </a:r>
            <a:r>
              <a:rPr dirty="0" sz="2900" spc="-32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900" spc="-220">
                <a:solidFill>
                  <a:srgbClr val="263383"/>
                </a:solidFill>
                <a:latin typeface="Arial Black"/>
                <a:cs typeface="Arial Black"/>
              </a:rPr>
              <a:t>specific </a:t>
            </a:r>
            <a:r>
              <a:rPr dirty="0" sz="2900" spc="-145">
                <a:solidFill>
                  <a:srgbClr val="263383"/>
                </a:solidFill>
                <a:latin typeface="Arial Black"/>
                <a:cs typeface="Arial Black"/>
              </a:rPr>
              <a:t>type </a:t>
            </a:r>
            <a:r>
              <a:rPr dirty="0" sz="29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2900" spc="-280">
                <a:solidFill>
                  <a:srgbClr val="263383"/>
                </a:solidFill>
                <a:latin typeface="Arial Black"/>
                <a:cs typeface="Arial Black"/>
              </a:rPr>
              <a:t>attack 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scenario </a:t>
            </a:r>
            <a:r>
              <a:rPr dirty="0" sz="2900" spc="-170">
                <a:solidFill>
                  <a:srgbClr val="263383"/>
                </a:solidFill>
                <a:latin typeface="Arial Black"/>
                <a:cs typeface="Arial Black"/>
              </a:rPr>
              <a:t>involving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an </a:t>
            </a: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isolated </a:t>
            </a:r>
            <a:r>
              <a:rPr dirty="0" sz="2900" spc="-235">
                <a:solidFill>
                  <a:srgbClr val="263383"/>
                </a:solidFill>
                <a:latin typeface="Arial Black"/>
                <a:cs typeface="Arial Black"/>
              </a:rPr>
              <a:t>system. </a:t>
            </a:r>
            <a:r>
              <a:rPr dirty="0" sz="2900" spc="-270">
                <a:solidFill>
                  <a:srgbClr val="263383"/>
                </a:solidFill>
                <a:latin typeface="Arial Black"/>
                <a:cs typeface="Arial Black"/>
              </a:rPr>
              <a:t>This </a:t>
            </a:r>
            <a:r>
              <a:rPr dirty="0" sz="2900" spc="-235">
                <a:solidFill>
                  <a:srgbClr val="263383"/>
                </a:solidFill>
                <a:latin typeface="Arial Black"/>
                <a:cs typeface="Arial Black"/>
              </a:rPr>
              <a:t>scope may </a:t>
            </a:r>
            <a:r>
              <a:rPr dirty="0" sz="2900" spc="-130">
                <a:solidFill>
                  <a:srgbClr val="263383"/>
                </a:solidFill>
                <a:latin typeface="Arial Black"/>
                <a:cs typeface="Arial Black"/>
              </a:rPr>
              <a:t>not </a:t>
            </a:r>
            <a:r>
              <a:rPr dirty="0" sz="2900" spc="-195">
                <a:solidFill>
                  <a:srgbClr val="263383"/>
                </a:solidFill>
                <a:latin typeface="Arial Black"/>
                <a:cs typeface="Arial Black"/>
              </a:rPr>
              <a:t>cover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r>
              <a:rPr dirty="0" sz="2900" spc="-6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10">
                <a:solidFill>
                  <a:srgbClr val="263383"/>
                </a:solidFill>
                <a:latin typeface="Arial Black"/>
                <a:cs typeface="Arial Black"/>
              </a:rPr>
              <a:t>full</a:t>
            </a:r>
            <a:endParaRPr sz="2900">
              <a:latin typeface="Arial Black"/>
              <a:cs typeface="Arial Black"/>
            </a:endParaRPr>
          </a:p>
          <a:p>
            <a:pPr marL="7239634" marR="5080" indent="-7087870">
              <a:lnSpc>
                <a:spcPct val="116399"/>
              </a:lnSpc>
            </a:pP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spectrum </a:t>
            </a:r>
            <a:r>
              <a:rPr dirty="0" sz="29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2900" spc="-165">
                <a:solidFill>
                  <a:srgbClr val="263383"/>
                </a:solidFill>
                <a:latin typeface="Arial Black"/>
                <a:cs typeface="Arial Black"/>
              </a:rPr>
              <a:t>potential </a:t>
            </a:r>
            <a:r>
              <a:rPr dirty="0" sz="2900" spc="-195">
                <a:solidFill>
                  <a:srgbClr val="263383"/>
                </a:solidFill>
                <a:latin typeface="Arial Black"/>
                <a:cs typeface="Arial Black"/>
              </a:rPr>
              <a:t>threats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vulnerabilities </a:t>
            </a:r>
            <a:r>
              <a:rPr dirty="0" sz="2900" spc="-170">
                <a:solidFill>
                  <a:srgbClr val="263383"/>
                </a:solidFill>
                <a:latin typeface="Arial Black"/>
                <a:cs typeface="Arial Black"/>
              </a:rPr>
              <a:t>that </a:t>
            </a:r>
            <a:r>
              <a:rPr dirty="0" sz="2900" spc="-32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900" spc="-24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might </a:t>
            </a:r>
            <a:r>
              <a:rPr dirty="0" sz="2900" spc="-240">
                <a:solidFill>
                  <a:srgbClr val="263383"/>
                </a:solidFill>
                <a:latin typeface="Arial Black"/>
                <a:cs typeface="Arial Black"/>
              </a:rPr>
              <a:t>face </a:t>
            </a:r>
            <a:r>
              <a:rPr dirty="0" sz="2900" spc="-170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2900" spc="-7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320">
                <a:solidFill>
                  <a:srgbClr val="263383"/>
                </a:solidFill>
                <a:latin typeface="Arial Black"/>
                <a:cs typeface="Arial Black"/>
              </a:rPr>
              <a:t>a </a:t>
            </a:r>
            <a:r>
              <a:rPr dirty="0" sz="2900" spc="-160">
                <a:solidFill>
                  <a:srgbClr val="263383"/>
                </a:solidFill>
                <a:latin typeface="Arial Black"/>
                <a:cs typeface="Arial Black"/>
              </a:rPr>
              <a:t>real-world 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scenario.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5040" y="3292582"/>
            <a:ext cx="15662910" cy="2597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8365" marR="43815" indent="598170">
              <a:lnSpc>
                <a:spcPct val="116399"/>
              </a:lnSpc>
              <a:spcBef>
                <a:spcPts val="100"/>
              </a:spcBef>
            </a:pPr>
            <a:r>
              <a:rPr dirty="0" sz="2900" spc="-5" b="1">
                <a:solidFill>
                  <a:srgbClr val="263383"/>
                </a:solidFill>
                <a:latin typeface="Arial"/>
                <a:cs typeface="Arial"/>
              </a:rPr>
              <a:t>Resource </a:t>
            </a:r>
            <a:r>
              <a:rPr dirty="0" sz="2900" spc="35" b="1">
                <a:solidFill>
                  <a:srgbClr val="263383"/>
                </a:solidFill>
                <a:latin typeface="Arial"/>
                <a:cs typeface="Arial"/>
              </a:rPr>
              <a:t>Intensive: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Setting </a:t>
            </a:r>
            <a:r>
              <a:rPr dirty="0" sz="2900" spc="-120">
                <a:solidFill>
                  <a:srgbClr val="263383"/>
                </a:solidFill>
                <a:latin typeface="Arial Black"/>
                <a:cs typeface="Arial Black"/>
              </a:rPr>
              <a:t>up</a:t>
            </a:r>
            <a:r>
              <a:rPr dirty="0" sz="2900" spc="-73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an </a:t>
            </a: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isolated </a:t>
            </a:r>
            <a:r>
              <a:rPr dirty="0" sz="2900" spc="-235">
                <a:solidFill>
                  <a:srgbClr val="263383"/>
                </a:solidFill>
                <a:latin typeface="Arial Black"/>
                <a:cs typeface="Arial Black"/>
              </a:rPr>
              <a:t>system </a:t>
            </a:r>
            <a:r>
              <a:rPr dirty="0" sz="2900" spc="-225">
                <a:solidFill>
                  <a:srgbClr val="263383"/>
                </a:solidFill>
                <a:latin typeface="Arial Black"/>
                <a:cs typeface="Arial Black"/>
              </a:rPr>
              <a:t>with </a:t>
            </a:r>
            <a:r>
              <a:rPr dirty="0" sz="2900" spc="-195">
                <a:solidFill>
                  <a:srgbClr val="263383"/>
                </a:solidFill>
                <a:latin typeface="Arial Black"/>
                <a:cs typeface="Arial Black"/>
              </a:rPr>
              <a:t>dedicated </a:t>
            </a:r>
            <a:r>
              <a:rPr dirty="0" sz="2900" spc="-225">
                <a:solidFill>
                  <a:srgbClr val="263383"/>
                </a:solidFill>
                <a:latin typeface="Arial Black"/>
                <a:cs typeface="Arial Black"/>
              </a:rPr>
              <a:t>hardware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and  </a:t>
            </a:r>
            <a:r>
              <a:rPr dirty="0" sz="2900" spc="-220">
                <a:solidFill>
                  <a:srgbClr val="263383"/>
                </a:solidFill>
                <a:latin typeface="Arial Black"/>
                <a:cs typeface="Arial Black"/>
              </a:rPr>
              <a:t>software </a:t>
            </a:r>
            <a:r>
              <a:rPr dirty="0" sz="2900" spc="-85">
                <a:solidFill>
                  <a:srgbClr val="263383"/>
                </a:solidFill>
                <a:latin typeface="Arial Black"/>
                <a:cs typeface="Arial Black"/>
              </a:rPr>
              <a:t>for</a:t>
            </a:r>
            <a:r>
              <a:rPr dirty="0" sz="2900" spc="-75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testing </a:t>
            </a:r>
            <a:r>
              <a:rPr dirty="0" sz="2900" spc="-265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be </a:t>
            </a:r>
            <a:r>
              <a:rPr dirty="0" sz="2900" spc="-190">
                <a:solidFill>
                  <a:srgbClr val="263383"/>
                </a:solidFill>
                <a:latin typeface="Arial Black"/>
                <a:cs typeface="Arial Black"/>
              </a:rPr>
              <a:t>resource-intensive.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Smaller </a:t>
            </a:r>
            <a:r>
              <a:rPr dirty="0" sz="2900" spc="-210">
                <a:solidFill>
                  <a:srgbClr val="263383"/>
                </a:solidFill>
                <a:latin typeface="Arial Black"/>
                <a:cs typeface="Arial Black"/>
              </a:rPr>
              <a:t>organizations </a:t>
            </a:r>
            <a:r>
              <a:rPr dirty="0" sz="2900" spc="-114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those </a:t>
            </a:r>
            <a:r>
              <a:rPr dirty="0" sz="2900" spc="-225">
                <a:solidFill>
                  <a:srgbClr val="263383"/>
                </a:solidFill>
                <a:latin typeface="Arial Black"/>
                <a:cs typeface="Arial Black"/>
              </a:rPr>
              <a:t>with</a:t>
            </a:r>
            <a:endParaRPr sz="2900">
              <a:latin typeface="Arial Black"/>
              <a:cs typeface="Arial Black"/>
            </a:endParaRPr>
          </a:p>
          <a:p>
            <a:pPr marL="3865245" marR="132080" indent="-3364865">
              <a:lnSpc>
                <a:spcPct val="116399"/>
              </a:lnSpc>
            </a:pP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limited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25">
                <a:solidFill>
                  <a:srgbClr val="263383"/>
                </a:solidFill>
                <a:latin typeface="Arial Black"/>
                <a:cs typeface="Arial Black"/>
              </a:rPr>
              <a:t>resources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might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30">
                <a:solidFill>
                  <a:srgbClr val="263383"/>
                </a:solidFill>
                <a:latin typeface="Arial Black"/>
                <a:cs typeface="Arial Black"/>
              </a:rPr>
              <a:t>not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be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able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25">
                <a:solidFill>
                  <a:srgbClr val="263383"/>
                </a:solidFill>
                <a:latin typeface="Arial Black"/>
                <a:cs typeface="Arial Black"/>
              </a:rPr>
              <a:t>to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replicate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95">
                <a:solidFill>
                  <a:srgbClr val="263383"/>
                </a:solidFill>
                <a:latin typeface="Arial Black"/>
                <a:cs typeface="Arial Black"/>
              </a:rPr>
              <a:t>this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environment,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which </a:t>
            </a:r>
            <a:r>
              <a:rPr dirty="0" sz="2900" spc="-170">
                <a:solidFill>
                  <a:srgbClr val="263383"/>
                </a:solidFill>
                <a:latin typeface="Arial Black"/>
                <a:cs typeface="Arial Black"/>
              </a:rPr>
              <a:t>could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affect 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900" spc="-220">
                <a:solidFill>
                  <a:srgbClr val="263383"/>
                </a:solidFill>
                <a:latin typeface="Arial Black"/>
                <a:cs typeface="Arial Black"/>
              </a:rPr>
              <a:t>comprehensiveness </a:t>
            </a:r>
            <a:r>
              <a:rPr dirty="0" sz="29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2900" spc="-160">
                <a:solidFill>
                  <a:srgbClr val="263383"/>
                </a:solidFill>
                <a:latin typeface="Arial Black"/>
                <a:cs typeface="Arial Black"/>
              </a:rPr>
              <a:t>their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NIDS</a:t>
            </a:r>
            <a:r>
              <a:rPr dirty="0" sz="2900" spc="-6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testing.</a:t>
            </a:r>
            <a:endParaRPr sz="29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1113155" algn="l"/>
              </a:tabLst>
            </a:pPr>
            <a:r>
              <a:rPr dirty="0" sz="2900" spc="40" b="1">
                <a:solidFill>
                  <a:srgbClr val="263383"/>
                </a:solidFill>
                <a:latin typeface="Arial"/>
                <a:cs typeface="Arial"/>
              </a:rPr>
              <a:t>3.	</a:t>
            </a:r>
            <a:r>
              <a:rPr dirty="0" sz="2900" spc="45" b="1">
                <a:solidFill>
                  <a:srgbClr val="263383"/>
                </a:solidFill>
                <a:latin typeface="Arial"/>
                <a:cs typeface="Arial"/>
              </a:rPr>
              <a:t>Real-World Variability:</a:t>
            </a:r>
            <a:r>
              <a:rPr dirty="0" sz="2900" spc="-58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In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practice, </a:t>
            </a:r>
            <a:r>
              <a:rPr dirty="0" sz="2900" spc="-245">
                <a:solidFill>
                  <a:srgbClr val="263383"/>
                </a:solidFill>
                <a:latin typeface="Arial Black"/>
                <a:cs typeface="Arial Black"/>
              </a:rPr>
              <a:t>network </a:t>
            </a:r>
            <a:r>
              <a:rPr dirty="0" sz="2900" spc="-290">
                <a:solidFill>
                  <a:srgbClr val="263383"/>
                </a:solidFill>
                <a:latin typeface="Arial Black"/>
                <a:cs typeface="Arial Black"/>
              </a:rPr>
              <a:t>attacks </a:t>
            </a:r>
            <a:r>
              <a:rPr dirty="0" sz="2900" spc="-265">
                <a:solidFill>
                  <a:srgbClr val="263383"/>
                </a:solidFill>
                <a:latin typeface="Arial Black"/>
                <a:cs typeface="Arial Black"/>
              </a:rPr>
              <a:t>can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be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highly </a:t>
            </a:r>
            <a:r>
              <a:rPr dirty="0" sz="2900" spc="-195">
                <a:solidFill>
                  <a:srgbClr val="263383"/>
                </a:solidFill>
                <a:latin typeface="Arial Black"/>
                <a:cs typeface="Arial Black"/>
              </a:rPr>
              <a:t>variable,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419" y="5864333"/>
            <a:ext cx="16160750" cy="3712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9855" marR="5080" indent="-635">
              <a:lnSpc>
                <a:spcPct val="116399"/>
              </a:lnSpc>
              <a:spcBef>
                <a:spcPts val="100"/>
              </a:spcBef>
            </a:pPr>
            <a:r>
              <a:rPr dirty="0" sz="2900" spc="-210">
                <a:solidFill>
                  <a:srgbClr val="263383"/>
                </a:solidFill>
                <a:latin typeface="Arial Black"/>
                <a:cs typeface="Arial Black"/>
              </a:rPr>
              <a:t>effectiveness </a:t>
            </a:r>
            <a:r>
              <a:rPr dirty="0" sz="29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2900" spc="-229">
                <a:solidFill>
                  <a:srgbClr val="263383"/>
                </a:solidFill>
                <a:latin typeface="Arial Black"/>
                <a:cs typeface="Arial Black"/>
              </a:rPr>
              <a:t>an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NIDS </a:t>
            </a:r>
            <a:r>
              <a:rPr dirty="0" sz="2900" spc="-235">
                <a:solidFill>
                  <a:srgbClr val="263383"/>
                </a:solidFill>
                <a:latin typeface="Arial Black"/>
                <a:cs typeface="Arial Black"/>
              </a:rPr>
              <a:t>may </a:t>
            </a:r>
            <a:r>
              <a:rPr dirty="0" sz="2900" spc="-114">
                <a:solidFill>
                  <a:srgbClr val="263383"/>
                </a:solidFill>
                <a:latin typeface="Arial Black"/>
                <a:cs typeface="Arial Black"/>
              </a:rPr>
              <a:t>differ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based </a:t>
            </a:r>
            <a:r>
              <a:rPr dirty="0" sz="2900" spc="-145">
                <a:solidFill>
                  <a:srgbClr val="263383"/>
                </a:solidFill>
                <a:latin typeface="Arial Black"/>
                <a:cs typeface="Arial Black"/>
              </a:rPr>
              <a:t>on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 </a:t>
            </a:r>
            <a:r>
              <a:rPr dirty="0" sz="2900" spc="-220">
                <a:solidFill>
                  <a:srgbClr val="263383"/>
                </a:solidFill>
                <a:latin typeface="Arial Black"/>
                <a:cs typeface="Arial Black"/>
              </a:rPr>
              <a:t>specific </a:t>
            </a:r>
            <a:r>
              <a:rPr dirty="0" sz="2900" spc="-280">
                <a:solidFill>
                  <a:srgbClr val="263383"/>
                </a:solidFill>
                <a:latin typeface="Arial Black"/>
                <a:cs typeface="Arial Black"/>
              </a:rPr>
              <a:t>attack </a:t>
            </a: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vectors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techniques 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used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05">
                <a:solidFill>
                  <a:srgbClr val="263383"/>
                </a:solidFill>
                <a:latin typeface="Arial Black"/>
                <a:cs typeface="Arial Black"/>
              </a:rPr>
              <a:t>by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real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60">
                <a:solidFill>
                  <a:srgbClr val="263383"/>
                </a:solidFill>
                <a:latin typeface="Arial Black"/>
                <a:cs typeface="Arial Black"/>
              </a:rPr>
              <a:t>attackers.</a:t>
            </a:r>
            <a:r>
              <a:rPr dirty="0" sz="29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60">
                <a:solidFill>
                  <a:srgbClr val="263383"/>
                </a:solidFill>
                <a:latin typeface="Arial Black"/>
                <a:cs typeface="Arial Black"/>
              </a:rPr>
              <a:t>Testing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50">
                <a:solidFill>
                  <a:srgbClr val="263383"/>
                </a:solidFill>
                <a:latin typeface="Arial Black"/>
                <a:cs typeface="Arial Black"/>
              </a:rPr>
              <a:t>under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55">
                <a:solidFill>
                  <a:srgbClr val="263383"/>
                </a:solidFill>
                <a:latin typeface="Arial Black"/>
                <a:cs typeface="Arial Black"/>
              </a:rPr>
              <a:t>controlled</a:t>
            </a:r>
            <a:r>
              <a:rPr dirty="0" sz="29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conditions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might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30">
                <a:solidFill>
                  <a:srgbClr val="263383"/>
                </a:solidFill>
                <a:latin typeface="Arial Black"/>
                <a:cs typeface="Arial Black"/>
              </a:rPr>
              <a:t>not</a:t>
            </a:r>
            <a:r>
              <a:rPr dirty="0" sz="2900" spc="-24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14">
                <a:solidFill>
                  <a:srgbClr val="263383"/>
                </a:solidFill>
                <a:latin typeface="Arial Black"/>
                <a:cs typeface="Arial Black"/>
              </a:rPr>
              <a:t>fully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represent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25">
                <a:solidFill>
                  <a:srgbClr val="263383"/>
                </a:solidFill>
                <a:latin typeface="Arial Black"/>
                <a:cs typeface="Arial Black"/>
              </a:rPr>
              <a:t>these  </a:t>
            </a:r>
            <a:r>
              <a:rPr dirty="0" sz="2900" spc="-160">
                <a:solidFill>
                  <a:srgbClr val="263383"/>
                </a:solidFill>
                <a:latin typeface="Arial Black"/>
                <a:cs typeface="Arial Black"/>
              </a:rPr>
              <a:t>real-world</a:t>
            </a:r>
            <a:r>
              <a:rPr dirty="0" sz="2900" spc="-26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00">
                <a:solidFill>
                  <a:srgbClr val="263383"/>
                </a:solidFill>
                <a:latin typeface="Arial Black"/>
                <a:cs typeface="Arial Black"/>
              </a:rPr>
              <a:t>variations.</a:t>
            </a:r>
            <a:endParaRPr sz="2900">
              <a:latin typeface="Arial Black"/>
              <a:cs typeface="Arial Black"/>
            </a:endParaRPr>
          </a:p>
          <a:p>
            <a:pPr marL="902335" marR="719455" indent="-890269">
              <a:lnSpc>
                <a:spcPct val="116399"/>
              </a:lnSpc>
              <a:spcBef>
                <a:spcPts val="680"/>
              </a:spcBef>
            </a:pPr>
            <a:r>
              <a:rPr dirty="0" sz="2900" spc="90" b="1">
                <a:solidFill>
                  <a:srgbClr val="263383"/>
                </a:solidFill>
                <a:latin typeface="Arial"/>
                <a:cs typeface="Arial"/>
              </a:rPr>
              <a:t>4.</a:t>
            </a:r>
            <a:r>
              <a:rPr dirty="0" sz="2900" spc="-12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900" spc="40" b="1">
                <a:solidFill>
                  <a:srgbClr val="263383"/>
                </a:solidFill>
                <a:latin typeface="Arial"/>
                <a:cs typeface="Arial"/>
              </a:rPr>
              <a:t>Ethical</a:t>
            </a:r>
            <a:r>
              <a:rPr dirty="0" sz="2900" spc="-114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900" spc="10" b="1">
                <a:solidFill>
                  <a:srgbClr val="263383"/>
                </a:solidFill>
                <a:latin typeface="Arial"/>
                <a:cs typeface="Arial"/>
              </a:rPr>
              <a:t>Considerations:</a:t>
            </a:r>
            <a:r>
              <a:rPr dirty="0" sz="2900" spc="-90" b="1">
                <a:solidFill>
                  <a:srgbClr val="263383"/>
                </a:solidFill>
                <a:latin typeface="Arial"/>
                <a:cs typeface="Arial"/>
              </a:rPr>
              <a:t> </a:t>
            </a:r>
            <a:r>
              <a:rPr dirty="0" sz="2900" spc="-190">
                <a:solidFill>
                  <a:srgbClr val="263383"/>
                </a:solidFill>
                <a:latin typeface="Arial Black"/>
                <a:cs typeface="Arial Black"/>
              </a:rPr>
              <a:t>Conducting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75">
                <a:solidFill>
                  <a:srgbClr val="263383"/>
                </a:solidFill>
                <a:latin typeface="Arial Black"/>
                <a:cs typeface="Arial Black"/>
              </a:rPr>
              <a:t>attacks,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even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70">
                <a:solidFill>
                  <a:srgbClr val="263383"/>
                </a:solidFill>
                <a:latin typeface="Arial Black"/>
                <a:cs typeface="Arial Black"/>
              </a:rPr>
              <a:t>in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320">
                <a:solidFill>
                  <a:srgbClr val="263383"/>
                </a:solidFill>
                <a:latin typeface="Arial Black"/>
                <a:cs typeface="Arial Black"/>
              </a:rPr>
              <a:t>a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55">
                <a:solidFill>
                  <a:srgbClr val="263383"/>
                </a:solidFill>
                <a:latin typeface="Arial Black"/>
                <a:cs typeface="Arial Black"/>
              </a:rPr>
              <a:t>controlled</a:t>
            </a:r>
            <a:r>
              <a:rPr dirty="0" sz="2900" spc="-254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environment,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60">
                <a:solidFill>
                  <a:srgbClr val="263383"/>
                </a:solidFill>
                <a:latin typeface="Arial Black"/>
                <a:cs typeface="Arial Black"/>
              </a:rPr>
              <a:t>raises 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ethical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900" spc="-235">
                <a:solidFill>
                  <a:srgbClr val="263383"/>
                </a:solidFill>
                <a:latin typeface="Arial Black"/>
                <a:cs typeface="Arial Black"/>
              </a:rPr>
              <a:t>legal </a:t>
            </a:r>
            <a:r>
              <a:rPr dirty="0" sz="2900" spc="-225">
                <a:solidFill>
                  <a:srgbClr val="263383"/>
                </a:solidFill>
                <a:latin typeface="Arial Black"/>
                <a:cs typeface="Arial Black"/>
              </a:rPr>
              <a:t>concerns.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Unauthorized </a:t>
            </a:r>
            <a:r>
              <a:rPr dirty="0" sz="2900" spc="-320">
                <a:solidFill>
                  <a:srgbClr val="263383"/>
                </a:solidFill>
                <a:latin typeface="Arial Black"/>
                <a:cs typeface="Arial Black"/>
              </a:rPr>
              <a:t>access </a:t>
            </a:r>
            <a:r>
              <a:rPr dirty="0" sz="2900" spc="-114">
                <a:solidFill>
                  <a:srgbClr val="263383"/>
                </a:solidFill>
                <a:latin typeface="Arial Black"/>
                <a:cs typeface="Arial Black"/>
              </a:rPr>
              <a:t>or </a:t>
            </a:r>
            <a:r>
              <a:rPr dirty="0" sz="2900" spc="-155">
                <a:solidFill>
                  <a:srgbClr val="263383"/>
                </a:solidFill>
                <a:latin typeface="Arial Black"/>
                <a:cs typeface="Arial Black"/>
              </a:rPr>
              <a:t>disruption </a:t>
            </a:r>
            <a:r>
              <a:rPr dirty="0" sz="2900" spc="-85">
                <a:solidFill>
                  <a:srgbClr val="263383"/>
                </a:solidFill>
                <a:latin typeface="Arial Black"/>
                <a:cs typeface="Arial Black"/>
              </a:rPr>
              <a:t>of</a:t>
            </a:r>
            <a:r>
              <a:rPr dirty="0" sz="2900" spc="-68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50">
                <a:solidFill>
                  <a:srgbClr val="263383"/>
                </a:solidFill>
                <a:latin typeface="Arial Black"/>
                <a:cs typeface="Arial Black"/>
              </a:rPr>
              <a:t>systems </a:t>
            </a:r>
            <a:r>
              <a:rPr dirty="0" sz="2900" spc="-265">
                <a:solidFill>
                  <a:srgbClr val="263383"/>
                </a:solidFill>
                <a:latin typeface="Arial Black"/>
                <a:cs typeface="Arial Black"/>
              </a:rPr>
              <a:t>can</a:t>
            </a:r>
            <a:endParaRPr sz="2900">
              <a:latin typeface="Arial Black"/>
              <a:cs typeface="Arial Black"/>
            </a:endParaRPr>
          </a:p>
          <a:p>
            <a:pPr marL="4048125" marR="1352550" indent="-3402329">
              <a:lnSpc>
                <a:spcPct val="116399"/>
              </a:lnSpc>
            </a:pPr>
            <a:r>
              <a:rPr dirty="0" sz="2900" spc="-160">
                <a:solidFill>
                  <a:srgbClr val="263383"/>
                </a:solidFill>
                <a:latin typeface="Arial Black"/>
                <a:cs typeface="Arial Black"/>
              </a:rPr>
              <a:t>potentially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violate </a:t>
            </a:r>
            <a:r>
              <a:rPr dirty="0" sz="2900" spc="-310">
                <a:solidFill>
                  <a:srgbClr val="263383"/>
                </a:solidFill>
                <a:latin typeface="Arial Black"/>
                <a:cs typeface="Arial Black"/>
              </a:rPr>
              <a:t>laws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900" spc="-204">
                <a:solidFill>
                  <a:srgbClr val="263383"/>
                </a:solidFill>
                <a:latin typeface="Arial Black"/>
                <a:cs typeface="Arial Black"/>
              </a:rPr>
              <a:t>regulations. </a:t>
            </a:r>
            <a:r>
              <a:rPr dirty="0" sz="2900" spc="-260">
                <a:solidFill>
                  <a:srgbClr val="263383"/>
                </a:solidFill>
                <a:latin typeface="Arial Black"/>
                <a:cs typeface="Arial Black"/>
              </a:rPr>
              <a:t>Testing </a:t>
            </a:r>
            <a:r>
              <a:rPr dirty="0" sz="2900" spc="-165">
                <a:solidFill>
                  <a:srgbClr val="263383"/>
                </a:solidFill>
                <a:latin typeface="Arial Black"/>
                <a:cs typeface="Arial Black"/>
              </a:rPr>
              <a:t>should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be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conducted </a:t>
            </a:r>
            <a:r>
              <a:rPr dirty="0" sz="2900" spc="-210">
                <a:solidFill>
                  <a:srgbClr val="263383"/>
                </a:solidFill>
                <a:latin typeface="Arial Black"/>
                <a:cs typeface="Arial Black"/>
              </a:rPr>
              <a:t>within</a:t>
            </a:r>
            <a:r>
              <a:rPr dirty="0" sz="2900" spc="-67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175">
                <a:solidFill>
                  <a:srgbClr val="263383"/>
                </a:solidFill>
                <a:latin typeface="Arial Black"/>
                <a:cs typeface="Arial Black"/>
              </a:rPr>
              <a:t>the  </a:t>
            </a:r>
            <a:r>
              <a:rPr dirty="0" sz="2900" spc="-185">
                <a:solidFill>
                  <a:srgbClr val="263383"/>
                </a:solidFill>
                <a:latin typeface="Arial Black"/>
                <a:cs typeface="Arial Black"/>
              </a:rPr>
              <a:t>boundaries </a:t>
            </a:r>
            <a:r>
              <a:rPr dirty="0" sz="2900" spc="-85">
                <a:solidFill>
                  <a:srgbClr val="263383"/>
                </a:solidFill>
                <a:latin typeface="Arial Black"/>
                <a:cs typeface="Arial Black"/>
              </a:rPr>
              <a:t>of </a:t>
            </a:r>
            <a:r>
              <a:rPr dirty="0" sz="2900" spc="-235">
                <a:solidFill>
                  <a:srgbClr val="263383"/>
                </a:solidFill>
                <a:latin typeface="Arial Black"/>
                <a:cs typeface="Arial Black"/>
              </a:rPr>
              <a:t>legal </a:t>
            </a:r>
            <a:r>
              <a:rPr dirty="0" sz="2900" spc="-180">
                <a:solidFill>
                  <a:srgbClr val="263383"/>
                </a:solidFill>
                <a:latin typeface="Arial Black"/>
                <a:cs typeface="Arial Black"/>
              </a:rPr>
              <a:t>and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ethical</a:t>
            </a:r>
            <a:r>
              <a:rPr dirty="0" sz="2900" spc="-615">
                <a:solidFill>
                  <a:srgbClr val="263383"/>
                </a:solidFill>
                <a:latin typeface="Arial Black"/>
                <a:cs typeface="Arial Black"/>
              </a:rPr>
              <a:t> </a:t>
            </a:r>
            <a:r>
              <a:rPr dirty="0" sz="2900" spc="-215">
                <a:solidFill>
                  <a:srgbClr val="263383"/>
                </a:solidFill>
                <a:latin typeface="Arial Black"/>
                <a:cs typeface="Arial Black"/>
              </a:rPr>
              <a:t>guidelines.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338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Ankit Kumar</dc:creator>
  <cp:keywords>DAFvvpuQubs,BAFiun7_nYQ</cp:keywords>
  <dc:title>topic:</dc:title>
  <dcterms:created xsi:type="dcterms:W3CDTF">2023-10-30T10:07:54Z</dcterms:created>
  <dcterms:modified xsi:type="dcterms:W3CDTF">2023-10-30T10:07:54Z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2023-10-30T00:00:00Z</vt:filetime>
  </property>
  <property fmtid="{D5CDD505-2E9C-101B-9397-08002B2CF9AE}" pid="3" name="Creator">
    <vt:lpwstr>Canva</vt:lpwstr>
  </property>
  <property fmtid="{D5CDD505-2E9C-101B-9397-08002B2CF9AE}" pid="4" name="LastSaved">
    <vt:filetime>2023-10-30T00:00:00Z</vt:filetime>
  </property>
</Properties>
</file>